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264" r:id="rId5"/>
    <p:sldId id="269" r:id="rId6"/>
    <p:sldId id="256" r:id="rId7"/>
    <p:sldId id="273" r:id="rId8"/>
    <p:sldId id="271" r:id="rId9"/>
    <p:sldId id="272" r:id="rId10"/>
    <p:sldId id="275" r:id="rId11"/>
    <p:sldId id="258" r:id="rId12"/>
    <p:sldId id="278" r:id="rId13"/>
    <p:sldId id="276" r:id="rId14"/>
    <p:sldId id="281" r:id="rId15"/>
    <p:sldId id="260" r:id="rId16"/>
    <p:sldId id="277" r:id="rId17"/>
    <p:sldId id="280" r:id="rId18"/>
    <p:sldId id="259" r:id="rId19"/>
    <p:sldId id="279" r:id="rId20"/>
    <p:sldId id="261" r:id="rId21"/>
    <p:sldId id="262" r:id="rId22"/>
    <p:sldId id="263" r:id="rId23"/>
    <p:sldId id="265" r:id="rId24"/>
    <p:sldId id="283" r:id="rId25"/>
    <p:sldId id="284" r:id="rId26"/>
    <p:sldId id="289" r:id="rId27"/>
    <p:sldId id="287" r:id="rId28"/>
    <p:sldId id="282" r:id="rId29"/>
    <p:sldId id="285" r:id="rId30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007E"/>
    <a:srgbClr val="CC006A"/>
    <a:srgbClr val="009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4DCDE7-A3EB-4789-88ED-38A7EE9C3116}" v="3" dt="2023-04-13T13:07:06.860"/>
    <p1510:client id="{A17A151E-2913-BB8F-B4EE-1C28D1F1D992}" v="16" dt="2023-04-13T13:06:04.9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858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95921-AAC1-874E-A7CD-7C5E5EAEE925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DDBCC-95F7-0A45-8C9B-B50C07989F1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avernijenjij.nl/cultuur-in-slavernij/subthema-2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onderwijs@rozet.nl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ssonup.com/nl/lesson/hNXsEFHdMzC72xCB5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ZhJsK6-hu7Q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uc-powerpoint.officeapps.live.com/pods/ppt.aspx?wdPodsUrl=https%3A%2F%2Feuc-powerpoint.officeapps.live.com%2Fpods%2F&amp;wdPopsUrl=https%3A%2F%2Feuc-powerpoint.officeapps.live.com%2F&amp;fastBoot=true&amp;sw=1175&amp;sh=238.5&amp;thPanel=203&amp;ro=false&amp;sftc=1&amp;NoAuth=1&amp;jsApi=1&amp;jsapiver=v1&amp;fileName=KetiKotiJuniorArnhem_2022.pptx&amp;wdoverrides=devicepixelratio:1.25,RenderGifSlideShow:true&amp;ui=nl-nl&amp;rs=nl-nl&amp;mscc=1&amp;wdOrigin=TEAMS-ELECTRON.teams.files&amp;postMessageToken=faece7e1-f63a-97c6-31cf-fbee99fd6c18-1067&amp;dchat=1&amp;wdEnableRoaming=1&amp;fs=12258311&amp;hid=faece7e1-f63a-97c6-31cf-fbee99fd6c18-1067&amp;usid=74de4cbb-9f05-4f39-a792-8873df69fb80&amp;uiEmbed=1&amp;accloop=1&amp;uih=teams&amp;fileGetUrlBool=true#_ftnref1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Dit </a:t>
            </a:r>
            <a:r>
              <a:rPr lang="en-US" err="1"/>
              <a:t>educatieve</a:t>
            </a:r>
            <a:r>
              <a:rPr lang="en-US"/>
              <a:t> </a:t>
            </a:r>
            <a:r>
              <a:rPr lang="en-US" err="1"/>
              <a:t>pakket</a:t>
            </a:r>
            <a:r>
              <a:rPr lang="en-US"/>
              <a:t> is in </a:t>
            </a:r>
            <a:r>
              <a:rPr lang="en-US" err="1"/>
              <a:t>samenwerking</a:t>
            </a:r>
            <a:r>
              <a:rPr lang="en-US"/>
              <a:t> met </a:t>
            </a:r>
            <a:r>
              <a:rPr lang="en-US" err="1"/>
              <a:t>Introdans</a:t>
            </a:r>
            <a:r>
              <a:rPr lang="en-US"/>
              <a:t>, </a:t>
            </a:r>
            <a:r>
              <a:rPr lang="en-US" err="1"/>
              <a:t>Comité</a:t>
            </a:r>
            <a:r>
              <a:rPr lang="en-US"/>
              <a:t> 30juni/1 </a:t>
            </a:r>
            <a:r>
              <a:rPr lang="en-US" err="1"/>
              <a:t>juli</a:t>
            </a:r>
            <a:r>
              <a:rPr lang="en-US"/>
              <a:t> Arnhem </a:t>
            </a:r>
            <a:r>
              <a:rPr lang="en-US" err="1"/>
              <a:t>en</a:t>
            </a:r>
            <a:r>
              <a:rPr lang="en-US"/>
              <a:t> Rozet </a:t>
            </a:r>
            <a:r>
              <a:rPr lang="en-US" err="1"/>
              <a:t>ontstaan</a:t>
            </a:r>
            <a:r>
              <a:rPr lang="en-US"/>
              <a:t>.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958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alleen</a:t>
            </a:r>
            <a:r>
              <a:rPr lang="en-US"/>
              <a:t> in Suriname, maar </a:t>
            </a:r>
            <a:r>
              <a:rPr lang="en-US" err="1"/>
              <a:t>ook</a:t>
            </a:r>
            <a:r>
              <a:rPr lang="en-US"/>
              <a:t> op de </a:t>
            </a:r>
            <a:r>
              <a:rPr lang="en-US" err="1"/>
              <a:t>Nederlandse</a:t>
            </a:r>
            <a:r>
              <a:rPr lang="en-US"/>
              <a:t> </a:t>
            </a:r>
            <a:r>
              <a:rPr lang="en-US" err="1"/>
              <a:t>Antillen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in </a:t>
            </a:r>
            <a:r>
              <a:rPr lang="en-US" err="1"/>
              <a:t>Brazilië</a:t>
            </a:r>
            <a:r>
              <a:rPr lang="en-US"/>
              <a:t> </a:t>
            </a:r>
            <a:r>
              <a:rPr lang="en-US" err="1"/>
              <a:t>woonden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werkten</a:t>
            </a:r>
            <a:r>
              <a:rPr lang="en-US"/>
              <a:t>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gemaakte</a:t>
            </a:r>
            <a:r>
              <a:rPr lang="en-US"/>
              <a:t> </a:t>
            </a:r>
            <a:r>
              <a:rPr lang="en-US" err="1"/>
              <a:t>mensen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Afrika die </a:t>
            </a:r>
            <a:r>
              <a:rPr lang="en-US" err="1"/>
              <a:t>ondanks</a:t>
            </a:r>
            <a:r>
              <a:rPr lang="en-US"/>
              <a:t> </a:t>
            </a:r>
            <a:r>
              <a:rPr lang="en-US" err="1"/>
              <a:t>alles</a:t>
            </a:r>
            <a:r>
              <a:rPr lang="en-US"/>
              <a:t> </a:t>
            </a:r>
            <a:r>
              <a:rPr lang="en-US" err="1"/>
              <a:t>bleven</a:t>
            </a:r>
            <a:r>
              <a:rPr lang="en-US"/>
              <a:t> </a:t>
            </a:r>
            <a:r>
              <a:rPr lang="en-US" err="1"/>
              <a:t>dansen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. </a:t>
            </a:r>
            <a:r>
              <a:rPr lang="en-US" err="1"/>
              <a:t>Kijk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luister</a:t>
            </a:r>
            <a:r>
              <a:rPr lang="en-US"/>
              <a:t> mee </a:t>
            </a:r>
            <a:r>
              <a:rPr lang="en-US" err="1"/>
              <a:t>naar</a:t>
            </a:r>
            <a:r>
              <a:rPr lang="en-US"/>
              <a:t> de </a:t>
            </a:r>
            <a:r>
              <a:rPr lang="en-US" err="1"/>
              <a:t>Tambú</a:t>
            </a:r>
            <a:r>
              <a:rPr lang="en-US"/>
              <a:t>, de Banya op </a:t>
            </a:r>
            <a:r>
              <a:rPr lang="en-US" err="1"/>
              <a:t>een</a:t>
            </a:r>
            <a:r>
              <a:rPr lang="en-US"/>
              <a:t> Du </a:t>
            </a:r>
            <a:r>
              <a:rPr lang="en-US" err="1"/>
              <a:t>en</a:t>
            </a:r>
            <a:r>
              <a:rPr lang="en-US"/>
              <a:t> Capoeira op de </a:t>
            </a:r>
            <a:r>
              <a:rPr lang="en-US" err="1"/>
              <a:t>volgende</a:t>
            </a:r>
            <a:r>
              <a:rPr lang="en-US"/>
              <a:t> </a:t>
            </a:r>
            <a:r>
              <a:rPr lang="en-US" err="1"/>
              <a:t>dia's</a:t>
            </a:r>
            <a:r>
              <a:rPr lang="en-US"/>
              <a:t>.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711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err="1"/>
              <a:t>Tambú</a:t>
            </a:r>
            <a:r>
              <a:rPr lang="en-US"/>
              <a:t> is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muziekinstrument</a:t>
            </a:r>
            <a:r>
              <a:rPr lang="en-US"/>
              <a:t>,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dans </a:t>
            </a:r>
            <a:r>
              <a:rPr lang="en-US" err="1"/>
              <a:t>en</a:t>
            </a:r>
            <a:r>
              <a:rPr lang="en-US"/>
              <a:t> is in de loop van de </a:t>
            </a:r>
            <a:r>
              <a:rPr lang="en-US" err="1"/>
              <a:t>zestiende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zeventiende</a:t>
            </a:r>
            <a:r>
              <a:rPr lang="en-US"/>
              <a:t> </a:t>
            </a:r>
            <a:r>
              <a:rPr lang="en-US" err="1"/>
              <a:t>eeuw</a:t>
            </a:r>
            <a:r>
              <a:rPr lang="en-US"/>
              <a:t> op Curaçao </a:t>
            </a:r>
            <a:r>
              <a:rPr lang="en-US" err="1"/>
              <a:t>ontstaan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</a:t>
            </a:r>
            <a:r>
              <a:rPr lang="en-US" err="1"/>
              <a:t>verschillende</a:t>
            </a:r>
            <a:r>
              <a:rPr lang="en-US"/>
              <a:t> West-</a:t>
            </a:r>
            <a:r>
              <a:rPr lang="en-US" err="1"/>
              <a:t>Afrikaanse</a:t>
            </a:r>
            <a:r>
              <a:rPr lang="en-US"/>
              <a:t> </a:t>
            </a:r>
            <a:r>
              <a:rPr lang="en-US" err="1"/>
              <a:t>dansen</a:t>
            </a:r>
            <a:r>
              <a:rPr lang="en-US"/>
              <a:t>,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rituelen</a:t>
            </a:r>
            <a:r>
              <a:rPr lang="en-US"/>
              <a:t>. </a:t>
            </a:r>
            <a:endParaRPr lang="nl-NL"/>
          </a:p>
          <a:p>
            <a:r>
              <a:rPr lang="en-US" err="1"/>
              <a:t>Tambu</a:t>
            </a:r>
            <a:r>
              <a:rPr lang="en-US"/>
              <a:t> - het instrument: Het instrument </a:t>
            </a:r>
            <a:r>
              <a:rPr lang="en-US" err="1"/>
              <a:t>Tambú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oorspronkelijk</a:t>
            </a:r>
            <a:r>
              <a:rPr lang="en-US"/>
              <a:t> </a:t>
            </a:r>
            <a:r>
              <a:rPr lang="en-US" err="1"/>
              <a:t>gemaakt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vaatje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gebruikt</a:t>
            </a:r>
            <a:r>
              <a:rPr lang="en-US"/>
              <a:t> was </a:t>
            </a:r>
            <a:r>
              <a:rPr lang="en-US" err="1"/>
              <a:t>voor</a:t>
            </a:r>
            <a:r>
              <a:rPr lang="en-US"/>
              <a:t> het transport van </a:t>
            </a:r>
            <a:r>
              <a:rPr lang="en-US" err="1"/>
              <a:t>etenswaar</a:t>
            </a:r>
            <a:r>
              <a:rPr lang="en-US"/>
              <a:t> over zee. Het </a:t>
            </a:r>
            <a:r>
              <a:rPr lang="en-US" err="1"/>
              <a:t>vaatje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bespannen</a:t>
            </a:r>
            <a:r>
              <a:rPr lang="en-US"/>
              <a:t> met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geiten</a:t>
            </a:r>
            <a:r>
              <a:rPr lang="en-US"/>
              <a:t>- of </a:t>
            </a:r>
            <a:r>
              <a:rPr lang="en-US" err="1"/>
              <a:t>schapenvel</a:t>
            </a:r>
            <a:r>
              <a:rPr lang="en-US"/>
              <a:t>. Op Bonaire is de trommel </a:t>
            </a:r>
            <a:r>
              <a:rPr lang="en-US" err="1"/>
              <a:t>ook</a:t>
            </a:r>
            <a:r>
              <a:rPr lang="en-US"/>
              <a:t> </a:t>
            </a:r>
            <a:r>
              <a:rPr lang="en-US" err="1"/>
              <a:t>bekend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barí</a:t>
            </a:r>
            <a:r>
              <a:rPr lang="en-US"/>
              <a:t>. Op Aruba </a:t>
            </a:r>
            <a:r>
              <a:rPr lang="en-US" err="1"/>
              <a:t>wordt</a:t>
            </a:r>
            <a:r>
              <a:rPr lang="en-US"/>
              <a:t> de </a:t>
            </a:r>
            <a:r>
              <a:rPr lang="en-US" err="1"/>
              <a:t>tambú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muziekinstrument</a:t>
            </a:r>
            <a:r>
              <a:rPr lang="en-US"/>
              <a:t> </a:t>
            </a:r>
            <a:r>
              <a:rPr lang="en-US" err="1"/>
              <a:t>gebruikt</a:t>
            </a:r>
            <a:r>
              <a:rPr lang="en-US"/>
              <a:t> </a:t>
            </a:r>
            <a:r>
              <a:rPr lang="en-US" err="1"/>
              <a:t>tijdens</a:t>
            </a:r>
            <a:r>
              <a:rPr lang="en-US"/>
              <a:t> de Dande-</a:t>
            </a:r>
            <a:r>
              <a:rPr lang="en-US" err="1"/>
              <a:t>viering</a:t>
            </a:r>
            <a:r>
              <a:rPr lang="en-US"/>
              <a:t>, </a:t>
            </a:r>
            <a:r>
              <a:rPr lang="en-US" err="1"/>
              <a:t>kort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oudjaar</a:t>
            </a:r>
            <a:r>
              <a:rPr lang="en-US"/>
              <a:t>. </a:t>
            </a:r>
            <a:endParaRPr lang="nl-NL"/>
          </a:p>
          <a:p>
            <a:r>
              <a:rPr lang="en-US" err="1"/>
              <a:t>Tambú</a:t>
            </a:r>
            <a:r>
              <a:rPr lang="en-US"/>
              <a:t> - de </a:t>
            </a:r>
            <a:r>
              <a:rPr lang="en-US" err="1"/>
              <a:t>muziek</a:t>
            </a:r>
            <a:r>
              <a:rPr lang="en-US"/>
              <a:t>: De </a:t>
            </a:r>
            <a:r>
              <a:rPr lang="en-US" err="1"/>
              <a:t>Tambú</a:t>
            </a:r>
            <a:r>
              <a:rPr lang="en-US"/>
              <a:t> is </a:t>
            </a:r>
            <a:r>
              <a:rPr lang="en-US" err="1"/>
              <a:t>zowel</a:t>
            </a:r>
            <a:r>
              <a:rPr lang="en-US"/>
              <a:t> </a:t>
            </a:r>
            <a:r>
              <a:rPr lang="en-US" err="1"/>
              <a:t>rituele</a:t>
            </a:r>
            <a:r>
              <a:rPr lang="en-US"/>
              <a:t>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communicatiemiddel</a:t>
            </a:r>
            <a:r>
              <a:rPr lang="en-US"/>
              <a:t>. Het </a:t>
            </a:r>
            <a:r>
              <a:rPr lang="en-US" err="1"/>
              <a:t>gebruik</a:t>
            </a:r>
            <a:r>
              <a:rPr lang="en-US"/>
              <a:t> </a:t>
            </a:r>
            <a:r>
              <a:rPr lang="en-US" err="1"/>
              <a:t>verspreidde</a:t>
            </a:r>
            <a:r>
              <a:rPr lang="en-US"/>
              <a:t> </a:t>
            </a:r>
            <a:r>
              <a:rPr lang="en-US" err="1"/>
              <a:t>zich</a:t>
            </a:r>
            <a:r>
              <a:rPr lang="en-US"/>
              <a:t> </a:t>
            </a:r>
            <a:r>
              <a:rPr lang="en-US" err="1"/>
              <a:t>vanuit</a:t>
            </a:r>
            <a:r>
              <a:rPr lang="en-US"/>
              <a:t> Curaçao </a:t>
            </a:r>
            <a:r>
              <a:rPr lang="en-US" err="1"/>
              <a:t>naar</a:t>
            </a:r>
            <a:r>
              <a:rPr lang="en-US"/>
              <a:t> Aruba </a:t>
            </a:r>
            <a:r>
              <a:rPr lang="en-US" err="1"/>
              <a:t>en</a:t>
            </a:r>
            <a:r>
              <a:rPr lang="en-US"/>
              <a:t> Bonaire. In de </a:t>
            </a:r>
            <a:r>
              <a:rPr lang="en-US" err="1"/>
              <a:t>tambúliederen</a:t>
            </a:r>
            <a:r>
              <a:rPr lang="en-US"/>
              <a:t> </a:t>
            </a:r>
            <a:r>
              <a:rPr lang="en-US" err="1"/>
              <a:t>werden</a:t>
            </a:r>
            <a:r>
              <a:rPr lang="en-US"/>
              <a:t> </a:t>
            </a:r>
            <a:r>
              <a:rPr lang="en-US" err="1"/>
              <a:t>ooit</a:t>
            </a:r>
            <a:r>
              <a:rPr lang="en-US"/>
              <a:t> de </a:t>
            </a:r>
            <a:r>
              <a:rPr lang="en-US" err="1"/>
              <a:t>misstanden</a:t>
            </a:r>
            <a:r>
              <a:rPr lang="en-US"/>
              <a:t> op de </a:t>
            </a:r>
            <a:r>
              <a:rPr lang="en-US" err="1"/>
              <a:t>plantages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allerlei</a:t>
            </a:r>
            <a:r>
              <a:rPr lang="en-US"/>
              <a:t> </a:t>
            </a:r>
            <a:r>
              <a:rPr lang="en-US" err="1"/>
              <a:t>emoties</a:t>
            </a:r>
            <a:r>
              <a:rPr lang="en-US"/>
              <a:t> </a:t>
            </a:r>
            <a:r>
              <a:rPr lang="en-US" err="1"/>
              <a:t>bezongen</a:t>
            </a:r>
            <a:r>
              <a:rPr lang="en-US"/>
              <a:t>, in de </a:t>
            </a:r>
            <a:r>
              <a:rPr lang="en-US" err="1"/>
              <a:t>twintigste</a:t>
            </a:r>
            <a:r>
              <a:rPr lang="en-US"/>
              <a:t> </a:t>
            </a:r>
            <a:r>
              <a:rPr lang="en-US" err="1"/>
              <a:t>eeuw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</a:t>
            </a:r>
            <a:r>
              <a:rPr lang="en-US" err="1"/>
              <a:t>politieke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alledaagse</a:t>
            </a:r>
            <a:r>
              <a:rPr lang="en-US"/>
              <a:t> </a:t>
            </a:r>
            <a:r>
              <a:rPr lang="en-US" err="1"/>
              <a:t>gebeurtenissen</a:t>
            </a:r>
            <a:r>
              <a:rPr lang="en-US"/>
              <a:t>. </a:t>
            </a:r>
            <a:r>
              <a:rPr lang="en-US" err="1"/>
              <a:t>Momenteel</a:t>
            </a:r>
            <a:r>
              <a:rPr lang="en-US"/>
              <a:t> </a:t>
            </a:r>
            <a:r>
              <a:rPr lang="en-US" err="1"/>
              <a:t>worden</a:t>
            </a:r>
            <a:r>
              <a:rPr lang="en-US"/>
              <a:t> </a:t>
            </a:r>
            <a:r>
              <a:rPr lang="en-US" err="1"/>
              <a:t>allerlei</a:t>
            </a:r>
            <a:r>
              <a:rPr lang="en-US"/>
              <a:t> </a:t>
            </a:r>
            <a:r>
              <a:rPr lang="en-US" err="1"/>
              <a:t>onderwerpen</a:t>
            </a:r>
            <a:r>
              <a:rPr lang="en-US"/>
              <a:t> </a:t>
            </a:r>
            <a:r>
              <a:rPr lang="en-US" err="1"/>
              <a:t>bezongen</a:t>
            </a:r>
            <a:r>
              <a:rPr lang="en-US"/>
              <a:t>. </a:t>
            </a:r>
            <a:endParaRPr lang="nl-NL"/>
          </a:p>
          <a:p>
            <a:r>
              <a:rPr lang="en-US" err="1"/>
              <a:t>Tambú</a:t>
            </a:r>
            <a:r>
              <a:rPr lang="en-US"/>
              <a:t> - de dans: Bij de </a:t>
            </a:r>
            <a:r>
              <a:rPr lang="en-US" err="1"/>
              <a:t>tambúdans</a:t>
            </a:r>
            <a:r>
              <a:rPr lang="en-US"/>
              <a:t> in </a:t>
            </a:r>
            <a:r>
              <a:rPr lang="en-US" err="1"/>
              <a:t>paren</a:t>
            </a:r>
            <a:r>
              <a:rPr lang="en-US"/>
              <a:t> mag men </a:t>
            </a:r>
            <a:r>
              <a:rPr lang="en-US" err="1"/>
              <a:t>elkaar</a:t>
            </a:r>
            <a:r>
              <a:rPr lang="en-US"/>
              <a:t>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aanraken</a:t>
            </a:r>
            <a:r>
              <a:rPr lang="en-US"/>
              <a:t>, maar </a:t>
            </a:r>
            <a:r>
              <a:rPr lang="en-US" err="1"/>
              <a:t>danst</a:t>
            </a:r>
            <a:r>
              <a:rPr lang="en-US"/>
              <a:t> men op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kleine</a:t>
            </a:r>
            <a:r>
              <a:rPr lang="en-US"/>
              <a:t> </a:t>
            </a:r>
            <a:r>
              <a:rPr lang="en-US" err="1"/>
              <a:t>afstand</a:t>
            </a:r>
            <a:r>
              <a:rPr lang="en-US"/>
              <a:t> van </a:t>
            </a:r>
            <a:r>
              <a:rPr lang="en-US" err="1"/>
              <a:t>elkaar</a:t>
            </a:r>
            <a:r>
              <a:rPr lang="en-US"/>
              <a:t>. De </a:t>
            </a:r>
            <a:r>
              <a:rPr lang="en-US" err="1"/>
              <a:t>Tambú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door de </a:t>
            </a:r>
            <a:r>
              <a:rPr lang="en-US" err="1"/>
              <a:t>kerk</a:t>
            </a:r>
            <a:r>
              <a:rPr lang="en-US"/>
              <a:t> </a:t>
            </a:r>
            <a:r>
              <a:rPr lang="en-US" err="1"/>
              <a:t>afgewezen</a:t>
            </a:r>
            <a:r>
              <a:rPr lang="en-US"/>
              <a:t>, </a:t>
            </a:r>
            <a:r>
              <a:rPr lang="en-US" err="1"/>
              <a:t>zowel</a:t>
            </a:r>
            <a:r>
              <a:rPr lang="en-US"/>
              <a:t> de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de dans. </a:t>
            </a:r>
            <a:r>
              <a:rPr lang="en-US" err="1"/>
              <a:t>Tussen</a:t>
            </a:r>
            <a:r>
              <a:rPr lang="en-US"/>
              <a:t> 1936 </a:t>
            </a:r>
            <a:r>
              <a:rPr lang="en-US" err="1"/>
              <a:t>en</a:t>
            </a:r>
            <a:r>
              <a:rPr lang="en-US"/>
              <a:t> 1952 </a:t>
            </a:r>
            <a:r>
              <a:rPr lang="en-US" err="1"/>
              <a:t>waren</a:t>
            </a:r>
            <a:r>
              <a:rPr lang="en-US"/>
              <a:t> </a:t>
            </a:r>
            <a:r>
              <a:rPr lang="en-US" err="1"/>
              <a:t>tambúmuziek</a:t>
            </a:r>
            <a:r>
              <a:rPr lang="en-US"/>
              <a:t>, -dans </a:t>
            </a:r>
            <a:r>
              <a:rPr lang="en-US" err="1"/>
              <a:t>en</a:t>
            </a:r>
            <a:r>
              <a:rPr lang="en-US"/>
              <a:t> -</a:t>
            </a:r>
            <a:r>
              <a:rPr lang="en-US" err="1"/>
              <a:t>feesten</a:t>
            </a:r>
            <a:r>
              <a:rPr lang="en-US"/>
              <a:t> </a:t>
            </a:r>
            <a:r>
              <a:rPr lang="en-US" err="1"/>
              <a:t>zelfs</a:t>
            </a:r>
            <a:r>
              <a:rPr lang="en-US"/>
              <a:t> </a:t>
            </a:r>
            <a:r>
              <a:rPr lang="en-US" err="1"/>
              <a:t>verboden</a:t>
            </a:r>
            <a:r>
              <a:rPr lang="en-US"/>
              <a:t>. </a:t>
            </a:r>
            <a:r>
              <a:rPr lang="en-US" err="1"/>
              <a:t>Ondanks</a:t>
            </a:r>
            <a:r>
              <a:rPr lang="en-US"/>
              <a:t>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verbod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het </a:t>
            </a:r>
            <a:r>
              <a:rPr lang="en-US" err="1"/>
              <a:t>toch</a:t>
            </a:r>
            <a:r>
              <a:rPr lang="en-US"/>
              <a:t> in het </a:t>
            </a:r>
            <a:r>
              <a:rPr lang="en-US" err="1"/>
              <a:t>geheim</a:t>
            </a:r>
            <a:r>
              <a:rPr lang="en-US"/>
              <a:t> </a:t>
            </a:r>
            <a:r>
              <a:rPr lang="en-US" err="1"/>
              <a:t>gedaan</a:t>
            </a:r>
            <a:r>
              <a:rPr lang="en-US"/>
              <a:t>. Na 1952 </a:t>
            </a:r>
            <a:r>
              <a:rPr lang="en-US" err="1"/>
              <a:t>werd</a:t>
            </a:r>
            <a:r>
              <a:rPr lang="en-US"/>
              <a:t> het </a:t>
            </a:r>
            <a:r>
              <a:rPr lang="en-US" err="1"/>
              <a:t>verbod</a:t>
            </a:r>
            <a:r>
              <a:rPr lang="en-US"/>
              <a:t> </a:t>
            </a:r>
            <a:r>
              <a:rPr lang="en-US" err="1"/>
              <a:t>versoepeld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2012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tambúfeesten</a:t>
            </a:r>
            <a:r>
              <a:rPr lang="en-US"/>
              <a:t> </a:t>
            </a:r>
            <a:r>
              <a:rPr lang="en-US" err="1"/>
              <a:t>weer</a:t>
            </a:r>
            <a:r>
              <a:rPr lang="en-US"/>
              <a:t> </a:t>
            </a:r>
            <a:r>
              <a:rPr lang="en-US" err="1"/>
              <a:t>overal</a:t>
            </a:r>
            <a:r>
              <a:rPr lang="en-US"/>
              <a:t> </a:t>
            </a:r>
            <a:r>
              <a:rPr lang="en-US" err="1"/>
              <a:t>toegestaan</a:t>
            </a:r>
            <a:r>
              <a:rPr lang="en-US"/>
              <a:t>. </a:t>
            </a:r>
            <a:r>
              <a:rPr lang="en-US" err="1"/>
              <a:t>Emigranten</a:t>
            </a:r>
            <a:r>
              <a:rPr lang="en-US"/>
              <a:t> die </a:t>
            </a:r>
            <a:r>
              <a:rPr lang="en-US" err="1"/>
              <a:t>naar</a:t>
            </a:r>
            <a:r>
              <a:rPr lang="en-US"/>
              <a:t> Nederland </a:t>
            </a:r>
            <a:r>
              <a:rPr lang="en-US" err="1"/>
              <a:t>gingen</a:t>
            </a:r>
            <a:r>
              <a:rPr lang="en-US"/>
              <a:t>, </a:t>
            </a:r>
            <a:r>
              <a:rPr lang="en-US" err="1"/>
              <a:t>hebben</a:t>
            </a:r>
            <a:r>
              <a:rPr lang="en-US"/>
              <a:t> het </a:t>
            </a:r>
            <a:r>
              <a:rPr lang="en-US" err="1"/>
              <a:t>gebruik</a:t>
            </a:r>
            <a:r>
              <a:rPr lang="en-US"/>
              <a:t> van de </a:t>
            </a:r>
            <a:r>
              <a:rPr lang="en-US" err="1"/>
              <a:t>Tambú</a:t>
            </a:r>
            <a:r>
              <a:rPr lang="en-US"/>
              <a:t> </a:t>
            </a:r>
            <a:r>
              <a:rPr lang="en-US" err="1"/>
              <a:t>meegenomen</a:t>
            </a:r>
            <a:r>
              <a:rPr lang="en-US"/>
              <a:t>. </a:t>
            </a:r>
            <a:r>
              <a:rPr lang="en-US" err="1"/>
              <a:t>Tegenwoordig</a:t>
            </a:r>
            <a:r>
              <a:rPr lang="en-US"/>
              <a:t> </a:t>
            </a:r>
            <a:r>
              <a:rPr lang="en-US" err="1"/>
              <a:t>vindt</a:t>
            </a:r>
            <a:r>
              <a:rPr lang="en-US"/>
              <a:t>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</a:t>
            </a:r>
            <a:r>
              <a:rPr lang="en-US" err="1"/>
              <a:t>integratie</a:t>
            </a:r>
            <a:r>
              <a:rPr lang="en-US"/>
              <a:t> met 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traditionele</a:t>
            </a:r>
            <a:r>
              <a:rPr lang="en-US"/>
              <a:t> </a:t>
            </a:r>
            <a:r>
              <a:rPr lang="en-US" err="1"/>
              <a:t>muziekgroepen</a:t>
            </a:r>
            <a:r>
              <a:rPr lang="en-US"/>
              <a:t> </a:t>
            </a:r>
            <a:r>
              <a:rPr lang="en-US" err="1"/>
              <a:t>plaats</a:t>
            </a:r>
            <a:r>
              <a:rPr lang="en-US"/>
              <a:t>, men </a:t>
            </a:r>
            <a:r>
              <a:rPr lang="en-US" err="1"/>
              <a:t>viert</a:t>
            </a:r>
            <a:r>
              <a:rPr lang="en-US"/>
              <a:t> het hele </a:t>
            </a:r>
            <a:r>
              <a:rPr lang="en-US" err="1"/>
              <a:t>jaar</a:t>
            </a:r>
            <a:r>
              <a:rPr lang="en-US"/>
              <a:t> door </a:t>
            </a:r>
            <a:r>
              <a:rPr lang="en-US" err="1"/>
              <a:t>tambúfeesten</a:t>
            </a:r>
            <a:r>
              <a:rPr lang="en-US"/>
              <a:t> in </a:t>
            </a:r>
            <a:r>
              <a:rPr lang="en-US" err="1"/>
              <a:t>overdekte</a:t>
            </a:r>
            <a:r>
              <a:rPr lang="en-US"/>
              <a:t> </a:t>
            </a:r>
            <a:r>
              <a:rPr lang="en-US" err="1"/>
              <a:t>zalen</a:t>
            </a:r>
            <a:r>
              <a:rPr lang="en-US"/>
              <a:t> in </a:t>
            </a:r>
            <a:r>
              <a:rPr lang="en-US" err="1"/>
              <a:t>plaats</a:t>
            </a:r>
            <a:r>
              <a:rPr lang="en-US"/>
              <a:t> van in de </a:t>
            </a:r>
            <a:r>
              <a:rPr lang="en-US" err="1"/>
              <a:t>openlucht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men </a:t>
            </a:r>
            <a:r>
              <a:rPr lang="en-US" err="1"/>
              <a:t>laat</a:t>
            </a:r>
            <a:r>
              <a:rPr lang="en-US"/>
              <a:t> steeds </a:t>
            </a:r>
            <a:r>
              <a:rPr lang="en-US" err="1"/>
              <a:t>meer</a:t>
            </a:r>
            <a:r>
              <a:rPr lang="en-US"/>
              <a:t> de </a:t>
            </a:r>
            <a:r>
              <a:rPr lang="en-US" err="1"/>
              <a:t>gedragsregels</a:t>
            </a:r>
            <a:r>
              <a:rPr lang="en-US"/>
              <a:t> </a:t>
            </a:r>
            <a:r>
              <a:rPr lang="en-US" err="1"/>
              <a:t>tijdens</a:t>
            </a:r>
            <a:r>
              <a:rPr lang="en-US"/>
              <a:t> het </a:t>
            </a:r>
            <a:r>
              <a:rPr lang="en-US" err="1"/>
              <a:t>dansen</a:t>
            </a:r>
            <a:r>
              <a:rPr lang="en-US"/>
              <a:t> </a:t>
            </a:r>
            <a:r>
              <a:rPr lang="en-US" err="1"/>
              <a:t>los</a:t>
            </a:r>
            <a:r>
              <a:rPr lang="en-US"/>
              <a:t>.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0216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“Er </a:t>
            </a:r>
            <a:r>
              <a:rPr lang="en-US" err="1"/>
              <a:t>komt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Doe! De </a:t>
            </a:r>
            <a:r>
              <a:rPr lang="en-US" err="1"/>
              <a:t>ochtend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het </a:t>
            </a:r>
            <a:r>
              <a:rPr lang="en-US" err="1"/>
              <a:t>feest</a:t>
            </a:r>
            <a:r>
              <a:rPr lang="en-US"/>
              <a:t>: Het is </a:t>
            </a:r>
            <a:r>
              <a:rPr lang="en-US" err="1"/>
              <a:t>nog</a:t>
            </a:r>
            <a:r>
              <a:rPr lang="en-US"/>
              <a:t> </a:t>
            </a:r>
            <a:r>
              <a:rPr lang="en-US" err="1"/>
              <a:t>vroeg</a:t>
            </a:r>
            <a:r>
              <a:rPr lang="en-US"/>
              <a:t>, de </a:t>
            </a:r>
            <a:r>
              <a:rPr lang="en-US" err="1"/>
              <a:t>lucht</a:t>
            </a:r>
            <a:r>
              <a:rPr lang="en-US"/>
              <a:t> is </a:t>
            </a:r>
            <a:r>
              <a:rPr lang="en-US" err="1"/>
              <a:t>nog</a:t>
            </a:r>
            <a:r>
              <a:rPr lang="en-US"/>
              <a:t> </a:t>
            </a:r>
            <a:r>
              <a:rPr lang="en-US" err="1"/>
              <a:t>fris.</a:t>
            </a:r>
            <a:r>
              <a:rPr lang="en-US"/>
              <a:t>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gemaakte</a:t>
            </a:r>
            <a:r>
              <a:rPr lang="en-US"/>
              <a:t> </a:t>
            </a:r>
            <a:r>
              <a:rPr lang="en-US" err="1"/>
              <a:t>vrouwen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mannen</a:t>
            </a:r>
            <a:r>
              <a:rPr lang="en-US"/>
              <a:t> </a:t>
            </a:r>
            <a:r>
              <a:rPr lang="en-US" err="1"/>
              <a:t>lopen</a:t>
            </a:r>
            <a:r>
              <a:rPr lang="en-US"/>
              <a:t> </a:t>
            </a:r>
            <a:r>
              <a:rPr lang="en-US" err="1"/>
              <a:t>druk</a:t>
            </a:r>
            <a:r>
              <a:rPr lang="en-US"/>
              <a:t> </a:t>
            </a:r>
            <a:r>
              <a:rPr lang="en-US" err="1"/>
              <a:t>heen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weer</a:t>
            </a:r>
            <a:r>
              <a:rPr lang="en-US"/>
              <a:t> om </a:t>
            </a:r>
            <a:r>
              <a:rPr lang="en-US" err="1"/>
              <a:t>stoelen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tafels</a:t>
            </a:r>
            <a:r>
              <a:rPr lang="en-US"/>
              <a:t> </a:t>
            </a:r>
            <a:r>
              <a:rPr lang="en-US" err="1"/>
              <a:t>klaar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zetten</a:t>
            </a:r>
            <a:r>
              <a:rPr lang="en-US"/>
              <a:t> </a:t>
            </a:r>
            <a:r>
              <a:rPr lang="en-US" err="1"/>
              <a:t>onder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grote</a:t>
            </a:r>
            <a:r>
              <a:rPr lang="en-US"/>
              <a:t> tent. Ze </a:t>
            </a:r>
            <a:r>
              <a:rPr lang="en-US" err="1"/>
              <a:t>hangen</a:t>
            </a:r>
            <a:r>
              <a:rPr lang="en-US"/>
              <a:t> </a:t>
            </a:r>
            <a:r>
              <a:rPr lang="en-US" err="1"/>
              <a:t>olielampen</a:t>
            </a:r>
            <a:r>
              <a:rPr lang="en-US"/>
              <a:t> op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dekken</a:t>
            </a:r>
            <a:r>
              <a:rPr lang="en-US"/>
              <a:t> de </a:t>
            </a:r>
            <a:r>
              <a:rPr lang="en-US" err="1"/>
              <a:t>tafels</a:t>
            </a:r>
            <a:r>
              <a:rPr lang="en-US"/>
              <a:t>. Er </a:t>
            </a:r>
            <a:r>
              <a:rPr lang="en-US" err="1"/>
              <a:t>komen</a:t>
            </a:r>
            <a:r>
              <a:rPr lang="en-US"/>
              <a:t> </a:t>
            </a:r>
            <a:r>
              <a:rPr lang="en-US" err="1"/>
              <a:t>alvast</a:t>
            </a:r>
            <a:r>
              <a:rPr lang="en-US"/>
              <a:t> </a:t>
            </a:r>
            <a:r>
              <a:rPr lang="en-US" err="1"/>
              <a:t>fraaie</a:t>
            </a:r>
            <a:r>
              <a:rPr lang="en-US"/>
              <a:t> </a:t>
            </a:r>
            <a:r>
              <a:rPr lang="en-US" err="1"/>
              <a:t>broodmanden</a:t>
            </a:r>
            <a:r>
              <a:rPr lang="en-US"/>
              <a:t> op </a:t>
            </a:r>
            <a:r>
              <a:rPr lang="en-US" err="1"/>
              <a:t>tafel</a:t>
            </a:r>
            <a:r>
              <a:rPr lang="en-US"/>
              <a:t>, </a:t>
            </a:r>
            <a:r>
              <a:rPr lang="en-US" err="1"/>
              <a:t>schotels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gerechten</a:t>
            </a:r>
            <a:r>
              <a:rPr lang="en-US"/>
              <a:t>, </a:t>
            </a:r>
            <a:r>
              <a:rPr lang="en-US" err="1"/>
              <a:t>schalen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taarten</a:t>
            </a:r>
            <a:r>
              <a:rPr lang="en-US"/>
              <a:t>, </a:t>
            </a:r>
            <a:r>
              <a:rPr lang="en-US" err="1"/>
              <a:t>karaffen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glazen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wijn</a:t>
            </a:r>
            <a:r>
              <a:rPr lang="en-US"/>
              <a:t>, </a:t>
            </a:r>
            <a:r>
              <a:rPr lang="en-US" err="1"/>
              <a:t>likeur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jenever. </a:t>
            </a:r>
            <a:r>
              <a:rPr lang="en-US" err="1"/>
              <a:t>Glimmend</a:t>
            </a:r>
            <a:r>
              <a:rPr lang="en-US"/>
              <a:t> </a:t>
            </a:r>
            <a:r>
              <a:rPr lang="en-US" err="1"/>
              <a:t>gepoetste</a:t>
            </a:r>
            <a:r>
              <a:rPr lang="en-US"/>
              <a:t> </a:t>
            </a:r>
            <a:r>
              <a:rPr lang="en-US" err="1"/>
              <a:t>koperen</a:t>
            </a:r>
            <a:r>
              <a:rPr lang="en-US"/>
              <a:t> </a:t>
            </a:r>
            <a:r>
              <a:rPr lang="en-US" err="1"/>
              <a:t>schalen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grote</a:t>
            </a:r>
            <a:r>
              <a:rPr lang="en-US"/>
              <a:t> </a:t>
            </a:r>
            <a:r>
              <a:rPr lang="en-US" err="1"/>
              <a:t>kleurige</a:t>
            </a:r>
            <a:r>
              <a:rPr lang="en-US"/>
              <a:t> </a:t>
            </a:r>
            <a:r>
              <a:rPr lang="en-US" err="1"/>
              <a:t>doeken</a:t>
            </a:r>
            <a:r>
              <a:rPr lang="en-US"/>
              <a:t> </a:t>
            </a:r>
            <a:r>
              <a:rPr lang="en-US" err="1"/>
              <a:t>maken</a:t>
            </a:r>
            <a:r>
              <a:rPr lang="en-US"/>
              <a:t> het decor </a:t>
            </a:r>
            <a:r>
              <a:rPr lang="en-US" err="1"/>
              <a:t>af</a:t>
            </a:r>
            <a:r>
              <a:rPr lang="en-US"/>
              <a:t>. Het is </a:t>
            </a:r>
            <a:r>
              <a:rPr lang="en-US" err="1"/>
              <a:t>vanavond</a:t>
            </a:r>
            <a:r>
              <a:rPr lang="en-US"/>
              <a:t> </a:t>
            </a:r>
            <a:r>
              <a:rPr lang="en-US" err="1"/>
              <a:t>feest</a:t>
            </a:r>
            <a:r>
              <a:rPr lang="en-US"/>
              <a:t>! En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zomaar</a:t>
            </a:r>
            <a:r>
              <a:rPr lang="en-US"/>
              <a:t> </a:t>
            </a:r>
            <a:r>
              <a:rPr lang="en-US" err="1"/>
              <a:t>feest</a:t>
            </a:r>
            <a:r>
              <a:rPr lang="en-US"/>
              <a:t>, er is </a:t>
            </a:r>
            <a:r>
              <a:rPr lang="en-US" err="1"/>
              <a:t>een</a:t>
            </a:r>
            <a:r>
              <a:rPr lang="en-US"/>
              <a:t> doe.” </a:t>
            </a:r>
            <a:r>
              <a:rPr lang="en-US" err="1"/>
              <a:t>Uit</a:t>
            </a:r>
            <a:r>
              <a:rPr lang="en-US"/>
              <a:t>: </a:t>
            </a:r>
            <a:r>
              <a:rPr lang="en-US">
                <a:hlinkClick r:id="rId3"/>
              </a:rPr>
              <a:t>Er komt een Doe! | Slavernij en jij</a:t>
            </a:r>
            <a:r>
              <a:rPr lang="en-US"/>
              <a:t> </a:t>
            </a:r>
            <a:endParaRPr lang="nl-NL"/>
          </a:p>
          <a:p>
            <a:r>
              <a:rPr lang="en-US"/>
              <a:t>Vertel: De Du of Doe is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Surinaams</a:t>
            </a:r>
            <a:r>
              <a:rPr lang="en-US"/>
              <a:t> </a:t>
            </a:r>
            <a:r>
              <a:rPr lang="en-US" err="1"/>
              <a:t>zang</a:t>
            </a:r>
            <a:r>
              <a:rPr lang="en-US"/>
              <a:t>-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dansfeest</a:t>
            </a:r>
            <a:r>
              <a:rPr lang="en-US"/>
              <a:t> in Suriname </a:t>
            </a:r>
            <a:r>
              <a:rPr lang="en-US" err="1"/>
              <a:t>én</a:t>
            </a:r>
            <a:r>
              <a:rPr lang="en-US"/>
              <a:t> het is </a:t>
            </a:r>
            <a:r>
              <a:rPr lang="en-US" err="1"/>
              <a:t>ook</a:t>
            </a:r>
            <a:r>
              <a:rPr lang="en-US"/>
              <a:t> de naam van het </a:t>
            </a:r>
            <a:r>
              <a:rPr lang="en-US" err="1"/>
              <a:t>genootschap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het </a:t>
            </a:r>
            <a:r>
              <a:rPr lang="en-US" err="1"/>
              <a:t>feest</a:t>
            </a:r>
            <a:r>
              <a:rPr lang="en-US"/>
              <a:t> </a:t>
            </a:r>
            <a:r>
              <a:rPr lang="en-US" err="1"/>
              <a:t>organiseert</a:t>
            </a:r>
            <a:r>
              <a:rPr lang="en-US"/>
              <a:t>. Banya is </a:t>
            </a:r>
            <a:r>
              <a:rPr lang="en-US" err="1"/>
              <a:t>een</a:t>
            </a:r>
            <a:r>
              <a:rPr lang="en-US"/>
              <a:t> van de </a:t>
            </a:r>
            <a:r>
              <a:rPr lang="en-US" err="1"/>
              <a:t>traditionele</a:t>
            </a:r>
            <a:r>
              <a:rPr lang="en-US"/>
              <a:t> </a:t>
            </a:r>
            <a:r>
              <a:rPr lang="en-US" err="1"/>
              <a:t>muziek</a:t>
            </a:r>
            <a:r>
              <a:rPr lang="en-US"/>
              <a:t>- </a:t>
            </a:r>
            <a:r>
              <a:rPr lang="en-US" err="1"/>
              <a:t>en</a:t>
            </a:r>
            <a:r>
              <a:rPr lang="en-US"/>
              <a:t> de dans </a:t>
            </a:r>
            <a:r>
              <a:rPr lang="en-US" err="1"/>
              <a:t>vormen</a:t>
            </a:r>
            <a:r>
              <a:rPr lang="en-US"/>
              <a:t> die dan </a:t>
            </a:r>
            <a:r>
              <a:rPr lang="en-US" err="1"/>
              <a:t>werden</a:t>
            </a:r>
            <a:r>
              <a:rPr lang="en-US"/>
              <a:t> </a:t>
            </a:r>
            <a:r>
              <a:rPr lang="en-US" err="1"/>
              <a:t>uitgevoerd</a:t>
            </a:r>
            <a:r>
              <a:rPr lang="en-US"/>
              <a:t>.  De Du-</a:t>
            </a:r>
            <a:r>
              <a:rPr lang="en-US" err="1"/>
              <a:t>gezelschappen</a:t>
            </a:r>
            <a:r>
              <a:rPr lang="en-US"/>
              <a:t> </a:t>
            </a:r>
            <a:r>
              <a:rPr lang="en-US" err="1"/>
              <a:t>ontstaan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het </a:t>
            </a:r>
            <a:r>
              <a:rPr lang="en-US" err="1"/>
              <a:t>eind</a:t>
            </a:r>
            <a:r>
              <a:rPr lang="en-US"/>
              <a:t> van de </a:t>
            </a:r>
            <a:r>
              <a:rPr lang="en-US" err="1"/>
              <a:t>achttiende</a:t>
            </a:r>
            <a:r>
              <a:rPr lang="en-US"/>
              <a:t> </a:t>
            </a:r>
            <a:r>
              <a:rPr lang="en-US" err="1"/>
              <a:t>eeuw</a:t>
            </a:r>
            <a:r>
              <a:rPr lang="en-US"/>
              <a:t>, </a:t>
            </a:r>
            <a:r>
              <a:rPr lang="en-US" err="1"/>
              <a:t>wanneer</a:t>
            </a:r>
            <a:r>
              <a:rPr lang="en-US"/>
              <a:t> het de </a:t>
            </a:r>
            <a:r>
              <a:rPr lang="en-US" err="1"/>
              <a:t>kolonie</a:t>
            </a:r>
            <a:r>
              <a:rPr lang="en-US"/>
              <a:t> Suriname </a:t>
            </a:r>
            <a:r>
              <a:rPr lang="en-US" err="1"/>
              <a:t>economisch</a:t>
            </a:r>
            <a:r>
              <a:rPr lang="en-US"/>
              <a:t> </a:t>
            </a:r>
            <a:r>
              <a:rPr lang="en-US" err="1"/>
              <a:t>goed</a:t>
            </a:r>
            <a:r>
              <a:rPr lang="en-US"/>
              <a:t> </a:t>
            </a:r>
            <a:r>
              <a:rPr lang="en-US" err="1"/>
              <a:t>gaat</a:t>
            </a:r>
            <a:r>
              <a:rPr lang="en-US"/>
              <a:t>. </a:t>
            </a:r>
            <a:r>
              <a:rPr lang="en-US" err="1"/>
              <a:t>Lidmaatschap</a:t>
            </a:r>
            <a:r>
              <a:rPr lang="en-US"/>
              <a:t> van </a:t>
            </a:r>
            <a:r>
              <a:rPr lang="en-US" err="1"/>
              <a:t>zo’n</a:t>
            </a:r>
            <a:r>
              <a:rPr lang="en-US"/>
              <a:t> </a:t>
            </a:r>
            <a:r>
              <a:rPr lang="en-US" err="1"/>
              <a:t>genootschap</a:t>
            </a:r>
            <a:r>
              <a:rPr lang="en-US"/>
              <a:t> is </a:t>
            </a:r>
            <a:r>
              <a:rPr lang="en-US" err="1"/>
              <a:t>niet</a:t>
            </a:r>
            <a:r>
              <a:rPr lang="en-US"/>
              <a:t> gratis. De </a:t>
            </a:r>
            <a:r>
              <a:rPr lang="en-US" err="1"/>
              <a:t>leden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voornamelijk</a:t>
            </a:r>
            <a:r>
              <a:rPr lang="en-US"/>
              <a:t>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gemaakte</a:t>
            </a:r>
            <a:r>
              <a:rPr lang="en-US"/>
              <a:t> </a:t>
            </a:r>
            <a:r>
              <a:rPr lang="en-US" err="1"/>
              <a:t>vrouwen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vrije</a:t>
            </a:r>
            <a:r>
              <a:rPr lang="en-US"/>
              <a:t> </a:t>
            </a:r>
            <a:r>
              <a:rPr lang="en-US" err="1"/>
              <a:t>zwarte</a:t>
            </a:r>
            <a:r>
              <a:rPr lang="en-US"/>
              <a:t> </a:t>
            </a:r>
            <a:r>
              <a:rPr lang="en-US" err="1"/>
              <a:t>vrouwen</a:t>
            </a:r>
            <a:r>
              <a:rPr lang="en-US"/>
              <a:t>. Hun </a:t>
            </a:r>
            <a:r>
              <a:rPr lang="en-US" err="1"/>
              <a:t>doel</a:t>
            </a:r>
            <a:r>
              <a:rPr lang="en-US"/>
              <a:t> is de </a:t>
            </a:r>
            <a:r>
              <a:rPr lang="en-US" err="1"/>
              <a:t>banya</a:t>
            </a:r>
            <a:r>
              <a:rPr lang="en-US"/>
              <a:t> zo correct </a:t>
            </a:r>
            <a:r>
              <a:rPr lang="en-US" err="1"/>
              <a:t>mogelijk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dansen</a:t>
            </a:r>
            <a:r>
              <a:rPr lang="en-US"/>
              <a:t>. De Du is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cultureel</a:t>
            </a:r>
            <a:r>
              <a:rPr lang="en-US"/>
              <a:t> </a:t>
            </a:r>
            <a:r>
              <a:rPr lang="en-US" err="1"/>
              <a:t>hoogstandje</a:t>
            </a:r>
            <a:r>
              <a:rPr lang="en-US"/>
              <a:t>, </a:t>
            </a:r>
            <a:r>
              <a:rPr lang="en-US" err="1"/>
              <a:t>zoals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opera. Met sketches, </a:t>
            </a:r>
            <a:r>
              <a:rPr lang="en-US" err="1"/>
              <a:t>spotliederen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satirische</a:t>
            </a:r>
            <a:r>
              <a:rPr lang="en-US"/>
              <a:t> </a:t>
            </a:r>
            <a:r>
              <a:rPr lang="en-US" err="1"/>
              <a:t>spreuken</a:t>
            </a:r>
            <a:r>
              <a:rPr lang="en-US"/>
              <a:t> </a:t>
            </a:r>
            <a:r>
              <a:rPr lang="en-US" err="1"/>
              <a:t>worden</a:t>
            </a:r>
            <a:r>
              <a:rPr lang="en-US"/>
              <a:t> </a:t>
            </a:r>
            <a:r>
              <a:rPr lang="en-US" err="1"/>
              <a:t>personen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situaties</a:t>
            </a:r>
            <a:r>
              <a:rPr lang="en-US"/>
              <a:t> </a:t>
            </a:r>
            <a:r>
              <a:rPr lang="en-US" err="1"/>
              <a:t>belachelijk</a:t>
            </a:r>
            <a:r>
              <a:rPr lang="en-US"/>
              <a:t> </a:t>
            </a:r>
            <a:r>
              <a:rPr lang="en-US" err="1"/>
              <a:t>gemaakt</a:t>
            </a:r>
            <a:r>
              <a:rPr lang="en-US"/>
              <a:t>. </a:t>
            </a:r>
            <a:r>
              <a:rPr lang="en-US" err="1"/>
              <a:t>Ruzies</a:t>
            </a:r>
            <a:r>
              <a:rPr lang="en-US"/>
              <a:t> </a:t>
            </a:r>
            <a:r>
              <a:rPr lang="en-US" err="1"/>
              <a:t>daarover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hoog</a:t>
            </a:r>
            <a:r>
              <a:rPr lang="en-US"/>
              <a:t> </a:t>
            </a:r>
            <a:r>
              <a:rPr lang="en-US" err="1"/>
              <a:t>oplopen</a:t>
            </a:r>
            <a:r>
              <a:rPr lang="en-US"/>
              <a:t>. </a:t>
            </a:r>
            <a:endParaRPr lang="nl-NL"/>
          </a:p>
          <a:p>
            <a:r>
              <a:rPr lang="en-US"/>
              <a:t> 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7924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Noord-</a:t>
            </a:r>
            <a:r>
              <a:rPr lang="en-US" err="1"/>
              <a:t>Brazilie</a:t>
            </a:r>
            <a:r>
              <a:rPr lang="en-US"/>
              <a:t> was van 1630-1654 </a:t>
            </a:r>
            <a:r>
              <a:rPr lang="en-US" err="1"/>
              <a:t>onderdeel</a:t>
            </a:r>
            <a:r>
              <a:rPr lang="en-US"/>
              <a:t> van het </a:t>
            </a:r>
            <a:r>
              <a:rPr lang="en-US" err="1"/>
              <a:t>Nederlandse</a:t>
            </a:r>
            <a:r>
              <a:rPr lang="en-US"/>
              <a:t> </a:t>
            </a:r>
            <a:r>
              <a:rPr lang="en-US" err="1"/>
              <a:t>koninkrijk</a:t>
            </a:r>
            <a:r>
              <a:rPr lang="en-US"/>
              <a:t>. </a:t>
            </a:r>
            <a:endParaRPr lang="nl-NL"/>
          </a:p>
          <a:p>
            <a:r>
              <a:rPr lang="en-US" err="1"/>
              <a:t>Oorspronkelijk</a:t>
            </a:r>
            <a:r>
              <a:rPr lang="en-US"/>
              <a:t> </a:t>
            </a:r>
            <a:r>
              <a:rPr lang="en-US" err="1"/>
              <a:t>komt</a:t>
            </a:r>
            <a:r>
              <a:rPr lang="en-US"/>
              <a:t> capoeira </a:t>
            </a:r>
            <a:r>
              <a:rPr lang="en-US" err="1"/>
              <a:t>uit</a:t>
            </a:r>
            <a:r>
              <a:rPr lang="en-US"/>
              <a:t> Angola of Mozambique, </a:t>
            </a:r>
            <a:r>
              <a:rPr lang="en-US" err="1"/>
              <a:t>beide</a:t>
            </a:r>
            <a:r>
              <a:rPr lang="en-US"/>
              <a:t> </a:t>
            </a:r>
            <a:r>
              <a:rPr lang="en-US" err="1"/>
              <a:t>Portugese</a:t>
            </a:r>
            <a:r>
              <a:rPr lang="en-US"/>
              <a:t> </a:t>
            </a:r>
            <a:r>
              <a:rPr lang="en-US" err="1"/>
              <a:t>koloniën</a:t>
            </a:r>
            <a:r>
              <a:rPr lang="en-US"/>
              <a:t>. In de </a:t>
            </a:r>
            <a:r>
              <a:rPr lang="en-US" err="1"/>
              <a:t>tijd</a:t>
            </a:r>
            <a:r>
              <a:rPr lang="en-US"/>
              <a:t> van de </a:t>
            </a:r>
            <a:r>
              <a:rPr lang="en-US" err="1"/>
              <a:t>slavernij</a:t>
            </a:r>
            <a:r>
              <a:rPr lang="en-US"/>
              <a:t> in </a:t>
            </a:r>
            <a:r>
              <a:rPr lang="en-US" err="1"/>
              <a:t>Brazilië</a:t>
            </a:r>
            <a:r>
              <a:rPr lang="en-US"/>
              <a:t> (16e t/m 19e </a:t>
            </a:r>
            <a:r>
              <a:rPr lang="en-US" err="1"/>
              <a:t>eeuw</a:t>
            </a:r>
            <a:r>
              <a:rPr lang="en-US"/>
              <a:t>) </a:t>
            </a:r>
            <a:r>
              <a:rPr lang="en-US" err="1"/>
              <a:t>deden</a:t>
            </a:r>
            <a:r>
              <a:rPr lang="en-US"/>
              <a:t> de </a:t>
            </a:r>
            <a:r>
              <a:rPr lang="en-US" err="1"/>
              <a:t>Afrikaanse</a:t>
            </a:r>
            <a:r>
              <a:rPr lang="en-US"/>
              <a:t>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gemaakten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capoeira om </a:t>
            </a:r>
            <a:r>
              <a:rPr lang="en-US" err="1"/>
              <a:t>hun</a:t>
            </a:r>
            <a:r>
              <a:rPr lang="en-US"/>
              <a:t> </a:t>
            </a:r>
            <a:r>
              <a:rPr lang="en-US" err="1"/>
              <a:t>cultuur</a:t>
            </a:r>
            <a:r>
              <a:rPr lang="en-US"/>
              <a:t> in ere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houden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werken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hun</a:t>
            </a:r>
            <a:r>
              <a:rPr lang="en-US"/>
              <a:t> </a:t>
            </a:r>
            <a:r>
              <a:rPr lang="en-US" err="1"/>
              <a:t>fysieke</a:t>
            </a:r>
            <a:r>
              <a:rPr lang="en-US"/>
              <a:t> </a:t>
            </a:r>
            <a:r>
              <a:rPr lang="en-US" err="1"/>
              <a:t>weerbaarheid</a:t>
            </a:r>
            <a:r>
              <a:rPr lang="en-US"/>
              <a:t>. </a:t>
            </a:r>
            <a:endParaRPr lang="nl-NL"/>
          </a:p>
          <a:p>
            <a:r>
              <a:rPr lang="en-US"/>
              <a:t>Er </a:t>
            </a:r>
            <a:r>
              <a:rPr lang="en-US" err="1"/>
              <a:t>zijn</a:t>
            </a:r>
            <a:r>
              <a:rPr lang="en-US"/>
              <a:t> twee </a:t>
            </a:r>
            <a:r>
              <a:rPr lang="en-US" err="1"/>
              <a:t>vormen</a:t>
            </a:r>
            <a:r>
              <a:rPr lang="en-US"/>
              <a:t> van capoeira: capoeira Angola </a:t>
            </a:r>
            <a:r>
              <a:rPr lang="en-US" err="1"/>
              <a:t>en</a:t>
            </a:r>
            <a:r>
              <a:rPr lang="en-US"/>
              <a:t> capoeira regional. Capoeira Angola is de </a:t>
            </a:r>
            <a:r>
              <a:rPr lang="en-US" err="1"/>
              <a:t>oorspronkelijke</a:t>
            </a:r>
            <a:r>
              <a:rPr lang="en-US"/>
              <a:t> capoeira, de </a:t>
            </a:r>
            <a:r>
              <a:rPr lang="en-US" err="1"/>
              <a:t>bewegingen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langzaam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dicht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de </a:t>
            </a:r>
            <a:r>
              <a:rPr lang="en-US" err="1"/>
              <a:t>grond</a:t>
            </a:r>
            <a:r>
              <a:rPr lang="en-US"/>
              <a:t>. De Capoeira Regional is de </a:t>
            </a:r>
            <a:r>
              <a:rPr lang="en-US" err="1"/>
              <a:t>meest</a:t>
            </a:r>
            <a:r>
              <a:rPr lang="en-US"/>
              <a:t> </a:t>
            </a:r>
            <a:r>
              <a:rPr lang="en-US" err="1"/>
              <a:t>beoefende</a:t>
            </a:r>
            <a:r>
              <a:rPr lang="en-US"/>
              <a:t> </a:t>
            </a:r>
            <a:r>
              <a:rPr lang="en-US" err="1"/>
              <a:t>vorm</a:t>
            </a:r>
            <a:r>
              <a:rPr lang="en-US"/>
              <a:t> van capoeira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rond</a:t>
            </a:r>
            <a:r>
              <a:rPr lang="en-US"/>
              <a:t> 1930 </a:t>
            </a:r>
            <a:r>
              <a:rPr lang="en-US" err="1"/>
              <a:t>ontwikkeld</a:t>
            </a:r>
            <a:r>
              <a:rPr lang="en-US"/>
              <a:t> door </a:t>
            </a:r>
            <a:r>
              <a:rPr lang="en-US" err="1"/>
              <a:t>meester</a:t>
            </a:r>
            <a:r>
              <a:rPr lang="en-US"/>
              <a:t> Bimba </a:t>
            </a:r>
            <a:r>
              <a:rPr lang="en-US" err="1"/>
              <a:t>uit</a:t>
            </a:r>
            <a:r>
              <a:rPr lang="en-US"/>
              <a:t> </a:t>
            </a:r>
            <a:r>
              <a:rPr lang="en-US" err="1"/>
              <a:t>Brazilië</a:t>
            </a:r>
            <a:r>
              <a:rPr lang="en-US"/>
              <a:t>. Meester Bimba </a:t>
            </a:r>
            <a:r>
              <a:rPr lang="en-US" err="1"/>
              <a:t>kon</a:t>
            </a:r>
            <a:r>
              <a:rPr lang="en-US"/>
              <a:t> heel </a:t>
            </a:r>
            <a:r>
              <a:rPr lang="en-US" err="1"/>
              <a:t>goed</a:t>
            </a:r>
            <a:r>
              <a:rPr lang="en-US"/>
              <a:t> </a:t>
            </a:r>
            <a:r>
              <a:rPr lang="en-US" err="1"/>
              <a:t>worstelen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combineerde</a:t>
            </a:r>
            <a:r>
              <a:rPr lang="en-US"/>
              <a:t> </a:t>
            </a:r>
            <a:r>
              <a:rPr lang="en-US" err="1"/>
              <a:t>technieken</a:t>
            </a:r>
            <a:r>
              <a:rPr lang="en-US"/>
              <a:t> van Jiujitsu, </a:t>
            </a:r>
            <a:r>
              <a:rPr lang="en-US" err="1"/>
              <a:t>boksen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(</a:t>
            </a:r>
            <a:r>
              <a:rPr lang="en-US" err="1"/>
              <a:t>Romeins</a:t>
            </a:r>
            <a:r>
              <a:rPr lang="en-US"/>
              <a:t>) </a:t>
            </a:r>
            <a:r>
              <a:rPr lang="en-US" err="1"/>
              <a:t>worstelen</a:t>
            </a:r>
            <a:r>
              <a:rPr lang="en-US"/>
              <a:t> met die van capoeira. In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vorm</a:t>
            </a:r>
            <a:r>
              <a:rPr lang="en-US"/>
              <a:t> van capoeira zit </a:t>
            </a:r>
            <a:r>
              <a:rPr lang="en-US" err="1"/>
              <a:t>ook</a:t>
            </a:r>
            <a:r>
              <a:rPr lang="en-US"/>
              <a:t> de </a:t>
            </a:r>
            <a:r>
              <a:rPr lang="en-US" err="1"/>
              <a:t>acrobatiek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snelle</a:t>
            </a:r>
            <a:r>
              <a:rPr lang="en-US"/>
              <a:t> </a:t>
            </a:r>
            <a:r>
              <a:rPr lang="en-US" err="1"/>
              <a:t>bewegingen</a:t>
            </a:r>
            <a:r>
              <a:rPr lang="en-US"/>
              <a:t>. </a:t>
            </a:r>
            <a:r>
              <a:rPr lang="en-US" err="1"/>
              <a:t>Instrumenten</a:t>
            </a:r>
            <a:r>
              <a:rPr lang="en-US"/>
              <a:t>: Berimbau. Een berimbau is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snaarinstrument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de </a:t>
            </a:r>
            <a:r>
              <a:rPr lang="en-US" err="1"/>
              <a:t>vorm</a:t>
            </a:r>
            <a:r>
              <a:rPr lang="en-US"/>
              <a:t> </a:t>
            </a:r>
            <a:r>
              <a:rPr lang="en-US" err="1"/>
              <a:t>heeft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grote</a:t>
            </a:r>
            <a:r>
              <a:rPr lang="en-US"/>
              <a:t> boog </a:t>
            </a:r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kalebas</a:t>
            </a:r>
            <a:r>
              <a:rPr lang="en-US"/>
              <a:t> (</a:t>
            </a:r>
            <a:r>
              <a:rPr lang="en-US" err="1"/>
              <a:t>cabaça</a:t>
            </a:r>
            <a:r>
              <a:rPr lang="en-US"/>
              <a:t>)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bevestigd</a:t>
            </a:r>
            <a:r>
              <a:rPr lang="en-US"/>
              <a:t> </a:t>
            </a:r>
            <a:r>
              <a:rPr lang="en-US" err="1"/>
              <a:t>wordt</a:t>
            </a:r>
            <a:r>
              <a:rPr lang="en-US"/>
              <a:t> die </a:t>
            </a:r>
            <a:r>
              <a:rPr lang="en-US" err="1"/>
              <a:t>dient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klankkast</a:t>
            </a:r>
            <a:r>
              <a:rPr lang="en-US"/>
              <a:t>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007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</a:t>
            </a:r>
            <a:r>
              <a:rPr lang="nl-NL" sz="120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brainstormen, bronnen zoeken, schetsen, experimenteren, improviseren, oefenen, proefjes doen of maken, nieuwe technieken aanleren, keuzes en een plan maken.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15</a:t>
            </a:fld>
            <a:endParaRPr 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Het </a:t>
            </a:r>
            <a:r>
              <a:rPr lang="en-US" err="1"/>
              <a:t>Arnhemse</a:t>
            </a:r>
            <a:r>
              <a:rPr lang="en-US"/>
              <a:t> </a:t>
            </a:r>
            <a:r>
              <a:rPr lang="en-US" err="1"/>
              <a:t>dansgezelschap</a:t>
            </a:r>
            <a:r>
              <a:rPr lang="en-US"/>
              <a:t> </a:t>
            </a:r>
            <a:r>
              <a:rPr lang="en-US" err="1"/>
              <a:t>Introdans</a:t>
            </a:r>
            <a:r>
              <a:rPr lang="en-US"/>
              <a:t> </a:t>
            </a:r>
            <a:r>
              <a:rPr lang="en-US" err="1"/>
              <a:t>heeft</a:t>
            </a:r>
            <a:r>
              <a:rPr lang="en-US"/>
              <a:t> </a:t>
            </a:r>
            <a:r>
              <a:rPr lang="en-US" err="1"/>
              <a:t>samen</a:t>
            </a:r>
            <a:r>
              <a:rPr lang="en-US"/>
              <a:t> met Barbara </a:t>
            </a:r>
            <a:r>
              <a:rPr lang="en-US" err="1"/>
              <a:t>Esseboom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dans </a:t>
            </a:r>
            <a:r>
              <a:rPr lang="en-US" err="1"/>
              <a:t>gemaakt</a:t>
            </a:r>
            <a:r>
              <a:rPr lang="en-US"/>
              <a:t> die </a:t>
            </a:r>
            <a:r>
              <a:rPr lang="en-US" err="1"/>
              <a:t>jullie</a:t>
            </a:r>
            <a:r>
              <a:rPr lang="en-US"/>
              <a:t> in de </a:t>
            </a:r>
            <a:r>
              <a:rPr lang="en-US" err="1"/>
              <a:t>klas</a:t>
            </a:r>
            <a:r>
              <a:rPr lang="en-US"/>
              <a:t> </a:t>
            </a:r>
            <a:r>
              <a:rPr lang="en-US" err="1"/>
              <a:t>kunnen</a:t>
            </a:r>
            <a:r>
              <a:rPr lang="en-US"/>
              <a:t> </a:t>
            </a:r>
            <a:r>
              <a:rPr lang="en-US" err="1"/>
              <a:t>oefenen</a:t>
            </a:r>
            <a:r>
              <a:rPr lang="en-US"/>
              <a:t>. Ze </a:t>
            </a:r>
            <a:r>
              <a:rPr lang="en-US" err="1"/>
              <a:t>hebben</a:t>
            </a:r>
            <a:r>
              <a:rPr lang="en-US"/>
              <a:t> </a:t>
            </a:r>
            <a:r>
              <a:rPr lang="en-US" err="1"/>
              <a:t>zich</a:t>
            </a:r>
            <a:r>
              <a:rPr lang="en-US"/>
              <a:t> laten </a:t>
            </a:r>
            <a:r>
              <a:rPr lang="en-US" err="1"/>
              <a:t>inspireren</a:t>
            </a:r>
            <a:r>
              <a:rPr lang="en-US"/>
              <a:t> door de </a:t>
            </a:r>
            <a:r>
              <a:rPr lang="en-US" err="1"/>
              <a:t>oorspronkelijke</a:t>
            </a:r>
            <a:r>
              <a:rPr lang="en-US"/>
              <a:t>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dansvormen</a:t>
            </a:r>
            <a:r>
              <a:rPr lang="en-US"/>
              <a:t> </a:t>
            </a:r>
            <a:r>
              <a:rPr lang="en-US" err="1"/>
              <a:t>Tambú</a:t>
            </a:r>
            <a:r>
              <a:rPr lang="en-US"/>
              <a:t>, Banya </a:t>
            </a:r>
            <a:r>
              <a:rPr lang="en-US" err="1"/>
              <a:t>en</a:t>
            </a:r>
            <a:r>
              <a:rPr lang="en-US"/>
              <a:t> Capoeira. Dans in de </a:t>
            </a:r>
            <a:r>
              <a:rPr lang="en-US" err="1"/>
              <a:t>klas</a:t>
            </a:r>
            <a:r>
              <a:rPr lang="en-US"/>
              <a:t>! Vier de </a:t>
            </a:r>
            <a:r>
              <a:rPr lang="en-US" err="1"/>
              <a:t>vrijheid</a:t>
            </a:r>
            <a:r>
              <a:rPr lang="en-US"/>
              <a:t>. </a:t>
            </a:r>
            <a:endParaRPr lang="nl-NL"/>
          </a:p>
          <a:p>
            <a:r>
              <a:rPr lang="en-US" err="1"/>
              <a:t>Stuur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15 </a:t>
            </a:r>
            <a:r>
              <a:rPr lang="en-US" err="1"/>
              <a:t>juni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film op met </a:t>
            </a:r>
            <a:r>
              <a:rPr lang="en-US" err="1"/>
              <a:t>jouw</a:t>
            </a:r>
            <a:r>
              <a:rPr lang="en-US"/>
              <a:t> </a:t>
            </a:r>
            <a:r>
              <a:rPr lang="en-US" err="1"/>
              <a:t>dansende</a:t>
            </a:r>
            <a:r>
              <a:rPr lang="en-US"/>
              <a:t> </a:t>
            </a:r>
            <a:r>
              <a:rPr lang="en-US" err="1"/>
              <a:t>klas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>
                <a:hlinkClick r:id="rId3"/>
              </a:rPr>
              <a:t>onderwijs@rozet.nl</a:t>
            </a:r>
            <a:r>
              <a:rPr lang="en-US"/>
              <a:t> </a:t>
            </a:r>
            <a:endParaRPr lang="nl-NL"/>
          </a:p>
          <a:p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filmen</a:t>
            </a:r>
            <a:r>
              <a:rPr lang="en-US"/>
              <a:t> </a:t>
            </a:r>
            <a:r>
              <a:rPr lang="en-US" err="1"/>
              <a:t>worden</a:t>
            </a:r>
            <a:r>
              <a:rPr lang="en-US"/>
              <a:t> </a:t>
            </a:r>
            <a:r>
              <a:rPr lang="en-US" err="1"/>
              <a:t>getoond</a:t>
            </a:r>
            <a:r>
              <a:rPr lang="en-US"/>
              <a:t> op 1 </a:t>
            </a:r>
            <a:r>
              <a:rPr lang="en-US" err="1"/>
              <a:t>juli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de </a:t>
            </a:r>
            <a:r>
              <a:rPr lang="en-US" err="1"/>
              <a:t>viering</a:t>
            </a:r>
            <a:r>
              <a:rPr lang="en-US"/>
              <a:t>: </a:t>
            </a:r>
            <a:r>
              <a:rPr lang="en-US" err="1"/>
              <a:t>Kom</a:t>
            </a:r>
            <a:r>
              <a:rPr lang="en-US"/>
              <a:t> dan </a:t>
            </a:r>
            <a:r>
              <a:rPr lang="en-US" err="1"/>
              <a:t>ook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de </a:t>
            </a:r>
            <a:r>
              <a:rPr lang="en-US" err="1"/>
              <a:t>Arnhemse</a:t>
            </a:r>
            <a:r>
              <a:rPr lang="en-US"/>
              <a:t> </a:t>
            </a:r>
            <a:r>
              <a:rPr lang="en-US" err="1"/>
              <a:t>viering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dans </a:t>
            </a:r>
            <a:r>
              <a:rPr lang="en-US" err="1"/>
              <a:t>samen</a:t>
            </a:r>
            <a:r>
              <a:rPr lang="en-US"/>
              <a:t> met </a:t>
            </a:r>
            <a:r>
              <a:rPr lang="en-US" err="1"/>
              <a:t>Introdan</a:t>
            </a:r>
            <a:r>
              <a:rPr lang="en-US"/>
              <a:t>. 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106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 toepassen, herhalen, (in)oefenen, delen van (tussen)resultaten.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17</a:t>
            </a:fld>
            <a:endParaRPr lang="nl-N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 het bewust worden en verwoorden van wat geleerd is, het creëren van ruimte om te groeien en het formuleren van nieuwe leervragen. 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02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Laat de </a:t>
            </a:r>
            <a:r>
              <a:rPr lang="en-US" err="1"/>
              <a:t>kinderen</a:t>
            </a:r>
            <a:r>
              <a:rPr lang="en-US"/>
              <a:t> in je </a:t>
            </a:r>
            <a:r>
              <a:rPr lang="en-US" err="1"/>
              <a:t>klas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over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onderwerp</a:t>
            </a:r>
            <a:r>
              <a:rPr lang="en-US"/>
              <a:t> </a:t>
            </a:r>
            <a:r>
              <a:rPr lang="en-US" err="1"/>
              <a:t>lezen</a:t>
            </a:r>
            <a:r>
              <a:rPr lang="en-US"/>
              <a:t>. </a:t>
            </a:r>
            <a:r>
              <a:rPr lang="en-US" err="1"/>
              <a:t>Hieronder</a:t>
            </a:r>
            <a:r>
              <a:rPr lang="en-US"/>
              <a:t> </a:t>
            </a:r>
            <a:r>
              <a:rPr lang="en-US" err="1"/>
              <a:t>hebben</a:t>
            </a:r>
            <a:r>
              <a:rPr lang="en-US"/>
              <a:t> we </a:t>
            </a:r>
            <a:r>
              <a:rPr lang="en-US" err="1"/>
              <a:t>leeslijsten</a:t>
            </a:r>
            <a:r>
              <a:rPr lang="en-US"/>
              <a:t> </a:t>
            </a:r>
            <a:r>
              <a:rPr lang="en-US" err="1"/>
              <a:t>samengesteld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kinderen</a:t>
            </a:r>
            <a:r>
              <a:rPr lang="en-US"/>
              <a:t> </a:t>
            </a:r>
            <a:r>
              <a:rPr lang="en-US" err="1"/>
              <a:t>tussen</a:t>
            </a:r>
            <a:r>
              <a:rPr lang="en-US"/>
              <a:t> de 6-12 </a:t>
            </a:r>
            <a:r>
              <a:rPr lang="en-US" err="1"/>
              <a:t>jaar</a:t>
            </a:r>
            <a:r>
              <a:rPr lang="en-US"/>
              <a:t>.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13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Denk hierbij aan:</a:t>
            </a:r>
            <a:r>
              <a:rPr lang="nl-NL" sz="120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nl-NL"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voorkennis ophalen, verwonderen, waarnemen (kijken, luisteren, voelen, ruiken, proeven), associëren, fantaseren, beschouwen en reflecteren. 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2328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Volg</a:t>
            </a:r>
            <a:r>
              <a:rPr lang="en-US"/>
              <a:t> het </a:t>
            </a:r>
            <a:r>
              <a:rPr lang="en-US" err="1"/>
              <a:t>kindercollege</a:t>
            </a:r>
            <a:r>
              <a:rPr lang="en-US"/>
              <a:t> van 2022 van de </a:t>
            </a:r>
            <a:r>
              <a:rPr lang="en-US" err="1"/>
              <a:t>schrijfster</a:t>
            </a:r>
            <a:r>
              <a:rPr lang="en-US"/>
              <a:t> Henna </a:t>
            </a:r>
            <a:r>
              <a:rPr lang="en-US" err="1"/>
              <a:t>Goudzand</a:t>
            </a:r>
            <a:r>
              <a:rPr lang="en-US"/>
              <a:t> Nahar. Zij </a:t>
            </a:r>
            <a:r>
              <a:rPr lang="en-US" err="1"/>
              <a:t>liet</a:t>
            </a:r>
            <a:r>
              <a:rPr lang="en-US"/>
              <a:t> </a:t>
            </a:r>
            <a:r>
              <a:rPr lang="en-US" err="1"/>
              <a:t>zich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 </a:t>
            </a:r>
            <a:r>
              <a:rPr lang="en-US" err="1"/>
              <a:t>haar</a:t>
            </a:r>
            <a:r>
              <a:rPr lang="en-US"/>
              <a:t> </a:t>
            </a:r>
            <a:r>
              <a:rPr lang="en-US" err="1"/>
              <a:t>boek</a:t>
            </a:r>
            <a:r>
              <a:rPr lang="en-US"/>
              <a:t> 'Op de rug van </a:t>
            </a:r>
            <a:r>
              <a:rPr lang="en-US" err="1"/>
              <a:t>Bigi</a:t>
            </a:r>
            <a:r>
              <a:rPr lang="en-US"/>
              <a:t> </a:t>
            </a:r>
            <a:r>
              <a:rPr lang="en-US" err="1"/>
              <a:t>Kaymar</a:t>
            </a:r>
            <a:r>
              <a:rPr lang="en-US"/>
              <a:t>' </a:t>
            </a:r>
            <a:r>
              <a:rPr lang="en-US" err="1"/>
              <a:t>inspireren</a:t>
            </a:r>
            <a:r>
              <a:rPr lang="en-US"/>
              <a:t> door het </a:t>
            </a:r>
            <a:r>
              <a:rPr lang="en-US" err="1"/>
              <a:t>leven</a:t>
            </a:r>
            <a:r>
              <a:rPr lang="en-US"/>
              <a:t> van de </a:t>
            </a:r>
            <a:r>
              <a:rPr lang="en-US" err="1"/>
              <a:t>Brooskampers</a:t>
            </a:r>
            <a:r>
              <a:rPr lang="en-US"/>
              <a:t>, die </a:t>
            </a:r>
            <a:r>
              <a:rPr lang="en-US" err="1"/>
              <a:t>als</a:t>
            </a:r>
            <a:r>
              <a:rPr lang="en-US"/>
              <a:t>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gemaakten</a:t>
            </a:r>
            <a:r>
              <a:rPr lang="en-US"/>
              <a:t> in Suriname </a:t>
            </a:r>
            <a:r>
              <a:rPr lang="en-US" err="1"/>
              <a:t>leefden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zich</a:t>
            </a:r>
            <a:r>
              <a:rPr lang="en-US"/>
              <a:t> </a:t>
            </a:r>
            <a:r>
              <a:rPr lang="en-US" err="1"/>
              <a:t>vrij</a:t>
            </a:r>
            <a:r>
              <a:rPr lang="en-US"/>
              <a:t> </a:t>
            </a:r>
            <a:r>
              <a:rPr lang="en-US" err="1"/>
              <a:t>maakten</a:t>
            </a:r>
            <a:r>
              <a:rPr lang="en-US"/>
              <a:t> door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vluchten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moerasgebied</a:t>
            </a:r>
            <a:r>
              <a:rPr lang="en-US"/>
              <a:t>. </a:t>
            </a:r>
            <a:r>
              <a:rPr lang="en-US" err="1"/>
              <a:t>Volgens</a:t>
            </a:r>
            <a:r>
              <a:rPr lang="en-US"/>
              <a:t> de </a:t>
            </a:r>
            <a:r>
              <a:rPr lang="en-US" err="1"/>
              <a:t>legende</a:t>
            </a:r>
            <a:r>
              <a:rPr lang="en-US"/>
              <a:t> </a:t>
            </a:r>
            <a:r>
              <a:rPr lang="en-US" err="1"/>
              <a:t>droeg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enorme</a:t>
            </a:r>
            <a:r>
              <a:rPr lang="en-US"/>
              <a:t> </a:t>
            </a:r>
            <a:r>
              <a:rPr lang="en-US" err="1"/>
              <a:t>kaaiman</a:t>
            </a:r>
            <a:r>
              <a:rPr lang="en-US"/>
              <a:t> met gras op </a:t>
            </a:r>
            <a:r>
              <a:rPr lang="en-US" err="1"/>
              <a:t>zijn</a:t>
            </a:r>
            <a:r>
              <a:rPr lang="en-US"/>
              <a:t> rug de </a:t>
            </a:r>
            <a:r>
              <a:rPr lang="en-US" err="1"/>
              <a:t>eerste</a:t>
            </a:r>
            <a:r>
              <a:rPr lang="en-US"/>
              <a:t> </a:t>
            </a:r>
            <a:r>
              <a:rPr lang="en-US" err="1"/>
              <a:t>Brooskampers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de </a:t>
            </a:r>
            <a:r>
              <a:rPr lang="en-US" err="1"/>
              <a:t>overkant</a:t>
            </a:r>
            <a:r>
              <a:rPr lang="en-US"/>
              <a:t>. Henna </a:t>
            </a:r>
            <a:r>
              <a:rPr lang="en-US" err="1"/>
              <a:t>neemt</a:t>
            </a:r>
            <a:r>
              <a:rPr lang="en-US"/>
              <a:t> je mee in het </a:t>
            </a:r>
            <a:r>
              <a:rPr lang="en-US" err="1"/>
              <a:t>verhaal</a:t>
            </a:r>
            <a:r>
              <a:rPr lang="en-US"/>
              <a:t> van Kofi </a:t>
            </a:r>
            <a:r>
              <a:rPr lang="en-US" err="1"/>
              <a:t>en</a:t>
            </a:r>
            <a:r>
              <a:rPr lang="en-US"/>
              <a:t> Afi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vertelt</a:t>
            </a:r>
            <a:r>
              <a:rPr lang="en-US"/>
              <a:t> </a:t>
            </a:r>
            <a:r>
              <a:rPr lang="en-US" err="1"/>
              <a:t>meer</a:t>
            </a:r>
            <a:r>
              <a:rPr lang="en-US"/>
              <a:t> over het </a:t>
            </a:r>
            <a:r>
              <a:rPr lang="en-US" err="1"/>
              <a:t>slavernijverleden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waarom</a:t>
            </a:r>
            <a:r>
              <a:rPr lang="en-US"/>
              <a:t> </a:t>
            </a:r>
            <a:r>
              <a:rPr lang="en-US" err="1"/>
              <a:t>Keti</a:t>
            </a:r>
            <a:r>
              <a:rPr lang="en-US"/>
              <a:t> </a:t>
            </a:r>
            <a:r>
              <a:rPr lang="en-US" err="1"/>
              <a:t>Koti</a:t>
            </a:r>
            <a:r>
              <a:rPr lang="en-US"/>
              <a:t> zo </a:t>
            </a:r>
            <a:r>
              <a:rPr lang="en-US" err="1"/>
              <a:t>belangrijk</a:t>
            </a:r>
            <a:r>
              <a:rPr lang="en-US"/>
              <a:t> is.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5412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Nederlands </a:t>
            </a:r>
            <a:r>
              <a:rPr lang="en-US" err="1"/>
              <a:t>Openluchtmuseum</a:t>
            </a:r>
            <a:r>
              <a:rPr lang="en-US"/>
              <a:t> in het </a:t>
            </a:r>
            <a:r>
              <a:rPr lang="en-US" err="1"/>
              <a:t>teken</a:t>
            </a:r>
            <a:r>
              <a:rPr lang="en-US"/>
              <a:t> van </a:t>
            </a:r>
            <a:r>
              <a:rPr lang="en-US" err="1"/>
              <a:t>Vrijheid</a:t>
            </a:r>
            <a:r>
              <a:rPr lang="en-US"/>
              <a:t>.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alleen</a:t>
            </a:r>
            <a:r>
              <a:rPr lang="en-US"/>
              <a:t> in het park maar </a:t>
            </a:r>
            <a:r>
              <a:rPr lang="en-US" err="1"/>
              <a:t>ook</a:t>
            </a:r>
            <a:r>
              <a:rPr lang="en-US"/>
              <a:t> online hoor je </a:t>
            </a:r>
            <a:r>
              <a:rPr lang="en-US" err="1"/>
              <a:t>verhalen</a:t>
            </a:r>
            <a:r>
              <a:rPr lang="en-US"/>
              <a:t> over wat </a:t>
            </a:r>
            <a:r>
              <a:rPr lang="en-US" err="1"/>
              <a:t>vrijheid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mensen</a:t>
            </a:r>
            <a:r>
              <a:rPr lang="en-US"/>
              <a:t> </a:t>
            </a:r>
            <a:r>
              <a:rPr lang="en-US" err="1"/>
              <a:t>vroeger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nu </a:t>
            </a:r>
            <a:r>
              <a:rPr lang="en-US" err="1"/>
              <a:t>betekent</a:t>
            </a:r>
            <a:r>
              <a:rPr lang="en-US"/>
              <a:t>.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4840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Keti Koti </a:t>
            </a:r>
            <a:r>
              <a:rPr lang="en-US" err="1"/>
              <a:t>betekent</a:t>
            </a:r>
            <a:r>
              <a:rPr lang="en-US"/>
              <a:t> ‘</a:t>
            </a:r>
            <a:r>
              <a:rPr lang="en-US" err="1"/>
              <a:t>Verbroken</a:t>
            </a:r>
            <a:r>
              <a:rPr lang="en-US"/>
              <a:t> </a:t>
            </a:r>
            <a:r>
              <a:rPr lang="en-US" err="1"/>
              <a:t>Ketenen</a:t>
            </a:r>
            <a:r>
              <a:rPr lang="en-US"/>
              <a:t>'. Zo </a:t>
            </a:r>
            <a:r>
              <a:rPr lang="en-US" err="1"/>
              <a:t>heet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de </a:t>
            </a:r>
            <a:r>
              <a:rPr lang="en-US" err="1"/>
              <a:t>dag</a:t>
            </a:r>
            <a:r>
              <a:rPr lang="en-US"/>
              <a:t> </a:t>
            </a:r>
            <a:r>
              <a:rPr lang="en-US" err="1"/>
              <a:t>waarop</a:t>
            </a:r>
            <a:r>
              <a:rPr lang="en-US"/>
              <a:t> in Nederland elk </a:t>
            </a:r>
            <a:r>
              <a:rPr lang="en-US" err="1"/>
              <a:t>jaar</a:t>
            </a:r>
            <a:r>
              <a:rPr lang="en-US"/>
              <a:t> op 1 </a:t>
            </a:r>
            <a:r>
              <a:rPr lang="en-US" err="1"/>
              <a:t>juli</a:t>
            </a:r>
            <a:r>
              <a:rPr lang="en-US"/>
              <a:t> de </a:t>
            </a:r>
            <a:r>
              <a:rPr lang="en-US" err="1"/>
              <a:t>slavernij</a:t>
            </a:r>
            <a:r>
              <a:rPr lang="en-US"/>
              <a:t> </a:t>
            </a:r>
            <a:r>
              <a:rPr lang="en-US" err="1"/>
              <a:t>herdacht</a:t>
            </a:r>
            <a:r>
              <a:rPr lang="en-US"/>
              <a:t> </a:t>
            </a:r>
            <a:r>
              <a:rPr lang="en-US" err="1"/>
              <a:t>wordt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de </a:t>
            </a:r>
            <a:r>
              <a:rPr lang="en-US" err="1"/>
              <a:t>vrijheid</a:t>
            </a:r>
            <a:r>
              <a:rPr lang="en-US"/>
              <a:t> </a:t>
            </a:r>
            <a:r>
              <a:rPr lang="en-US" err="1"/>
              <a:t>gevierd</a:t>
            </a:r>
            <a:r>
              <a:rPr lang="en-US"/>
              <a:t>. </a:t>
            </a:r>
            <a:r>
              <a:rPr lang="en-US" err="1"/>
              <a:t>Ongeveer</a:t>
            </a:r>
            <a:r>
              <a:rPr lang="en-US"/>
              <a:t> 150 </a:t>
            </a:r>
            <a:r>
              <a:rPr lang="en-US" err="1"/>
              <a:t>jaar</a:t>
            </a:r>
            <a:r>
              <a:rPr lang="en-US"/>
              <a:t> </a:t>
            </a:r>
            <a:r>
              <a:rPr lang="en-US" err="1"/>
              <a:t>geleden</a:t>
            </a:r>
            <a:r>
              <a:rPr lang="en-US"/>
              <a:t> </a:t>
            </a:r>
            <a:r>
              <a:rPr lang="en-US" err="1"/>
              <a:t>kwam</a:t>
            </a:r>
            <a:r>
              <a:rPr lang="en-US"/>
              <a:t> er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einde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slavernij</a:t>
            </a:r>
            <a:r>
              <a:rPr lang="en-US"/>
              <a:t> in Suriname </a:t>
            </a:r>
            <a:r>
              <a:rPr lang="en-US" err="1"/>
              <a:t>en</a:t>
            </a:r>
            <a:r>
              <a:rPr lang="en-US"/>
              <a:t> de </a:t>
            </a:r>
            <a:r>
              <a:rPr lang="en-US" err="1"/>
              <a:t>Nederlandse</a:t>
            </a:r>
            <a:r>
              <a:rPr lang="en-US"/>
              <a:t> </a:t>
            </a:r>
            <a:r>
              <a:rPr lang="en-US" err="1"/>
              <a:t>Antillen</a:t>
            </a:r>
            <a:r>
              <a:rPr lang="en-US"/>
              <a:t>, die </a:t>
            </a:r>
            <a:r>
              <a:rPr lang="en-US" err="1"/>
              <a:t>toen</a:t>
            </a:r>
            <a:r>
              <a:rPr lang="en-US"/>
              <a:t> </a:t>
            </a:r>
            <a:r>
              <a:rPr lang="en-US" err="1"/>
              <a:t>koloniën</a:t>
            </a:r>
            <a:r>
              <a:rPr lang="en-US"/>
              <a:t> van Nederland </a:t>
            </a:r>
            <a:r>
              <a:rPr lang="en-US" err="1"/>
              <a:t>waren</a:t>
            </a:r>
            <a:r>
              <a:rPr lang="en-US"/>
              <a:t>. </a:t>
            </a:r>
            <a:endParaRPr lang="nl-NL"/>
          </a:p>
          <a:p>
            <a:r>
              <a:rPr lang="en-US"/>
              <a:t>De </a:t>
            </a:r>
            <a:r>
              <a:rPr lang="en-US" err="1"/>
              <a:t>jaarlijkse</a:t>
            </a:r>
            <a:r>
              <a:rPr lang="en-US"/>
              <a:t> </a:t>
            </a:r>
            <a:r>
              <a:rPr lang="en-US" err="1"/>
              <a:t>viering</a:t>
            </a:r>
            <a:r>
              <a:rPr lang="en-US"/>
              <a:t> </a:t>
            </a:r>
            <a:r>
              <a:rPr lang="en-US" err="1"/>
              <a:t>vindt</a:t>
            </a:r>
            <a:r>
              <a:rPr lang="en-US"/>
              <a:t> </a:t>
            </a:r>
            <a:r>
              <a:rPr lang="en-US" err="1"/>
              <a:t>plaats</a:t>
            </a:r>
            <a:r>
              <a:rPr lang="en-US"/>
              <a:t> op 30 </a:t>
            </a:r>
            <a:r>
              <a:rPr lang="en-US" err="1"/>
              <a:t>juni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1 </a:t>
            </a:r>
            <a:r>
              <a:rPr lang="en-US" err="1"/>
              <a:t>juli</a:t>
            </a:r>
            <a:r>
              <a:rPr lang="en-US"/>
              <a:t> </a:t>
            </a:r>
            <a:r>
              <a:rPr lang="en-US" err="1"/>
              <a:t>onder</a:t>
            </a:r>
            <a:r>
              <a:rPr lang="en-US"/>
              <a:t> </a:t>
            </a:r>
            <a:r>
              <a:rPr lang="en-US" err="1"/>
              <a:t>andere</a:t>
            </a:r>
            <a:r>
              <a:rPr lang="en-US"/>
              <a:t> in het Oosterpark in Amsterdam </a:t>
            </a:r>
            <a:r>
              <a:rPr lang="en-US" err="1"/>
              <a:t>bij</a:t>
            </a:r>
            <a:r>
              <a:rPr lang="en-US"/>
              <a:t> het </a:t>
            </a:r>
            <a:r>
              <a:rPr lang="en-US" err="1"/>
              <a:t>Nationaal</a:t>
            </a:r>
            <a:r>
              <a:rPr lang="en-US"/>
              <a:t> monument </a:t>
            </a:r>
            <a:r>
              <a:rPr lang="en-US" err="1"/>
              <a:t>Slavernijverleden</a:t>
            </a:r>
            <a:r>
              <a:rPr lang="en-US"/>
              <a:t>. </a:t>
            </a:r>
            <a:r>
              <a:rPr lang="en-US" err="1"/>
              <a:t>Ook</a:t>
            </a:r>
            <a:r>
              <a:rPr lang="en-US"/>
              <a:t> in het </a:t>
            </a:r>
            <a:r>
              <a:rPr lang="en-US" err="1"/>
              <a:t>Afrikamuseum</a:t>
            </a:r>
            <a:r>
              <a:rPr lang="en-US"/>
              <a:t> in Berg </a:t>
            </a:r>
            <a:r>
              <a:rPr lang="en-US" err="1"/>
              <a:t>en</a:t>
            </a:r>
            <a:r>
              <a:rPr lang="en-US"/>
              <a:t> Dal </a:t>
            </a:r>
            <a:r>
              <a:rPr lang="en-US" err="1"/>
              <a:t>wordt</a:t>
            </a:r>
            <a:r>
              <a:rPr lang="en-US"/>
              <a:t> Keti Koti al </a:t>
            </a:r>
            <a:r>
              <a:rPr lang="en-US" err="1"/>
              <a:t>jaren</a:t>
            </a:r>
            <a:r>
              <a:rPr lang="en-US"/>
              <a:t> </a:t>
            </a:r>
            <a:r>
              <a:rPr lang="en-US" err="1"/>
              <a:t>gevierd</a:t>
            </a:r>
            <a:r>
              <a:rPr lang="en-US"/>
              <a:t>. </a:t>
            </a:r>
            <a:r>
              <a:rPr lang="en-US" err="1"/>
              <a:t>Sinds</a:t>
            </a:r>
            <a:r>
              <a:rPr lang="en-US"/>
              <a:t> 2021 </a:t>
            </a:r>
            <a:r>
              <a:rPr lang="en-US" err="1"/>
              <a:t>wordt</a:t>
            </a:r>
            <a:r>
              <a:rPr lang="en-US"/>
              <a:t> Keti Koti </a:t>
            </a:r>
            <a:r>
              <a:rPr lang="en-US" err="1"/>
              <a:t>ook</a:t>
            </a:r>
            <a:r>
              <a:rPr lang="en-US"/>
              <a:t> in Arnhem </a:t>
            </a:r>
            <a:r>
              <a:rPr lang="en-US" err="1"/>
              <a:t>gevierd</a:t>
            </a:r>
            <a:r>
              <a:rPr lang="en-US"/>
              <a:t>. De vrouw op de </a:t>
            </a:r>
            <a:r>
              <a:rPr lang="en-US" err="1"/>
              <a:t>foto</a:t>
            </a:r>
            <a:r>
              <a:rPr lang="en-US"/>
              <a:t> </a:t>
            </a:r>
            <a:r>
              <a:rPr lang="en-US" err="1"/>
              <a:t>heet</a:t>
            </a:r>
            <a:r>
              <a:rPr lang="en-US"/>
              <a:t> Barbara </a:t>
            </a:r>
            <a:r>
              <a:rPr lang="en-US" err="1"/>
              <a:t>Esseboom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woont</a:t>
            </a:r>
            <a:r>
              <a:rPr lang="en-US"/>
              <a:t> in Arnhem. Zij </a:t>
            </a:r>
            <a:r>
              <a:rPr lang="en-US" err="1"/>
              <a:t>vindt</a:t>
            </a:r>
            <a:r>
              <a:rPr lang="en-US"/>
              <a:t> het heel </a:t>
            </a:r>
            <a:r>
              <a:rPr lang="en-US" err="1"/>
              <a:t>belangrijk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in Arnhem Keti Koti </a:t>
            </a:r>
            <a:r>
              <a:rPr lang="en-US" err="1"/>
              <a:t>gevierd</a:t>
            </a:r>
            <a:r>
              <a:rPr lang="en-US"/>
              <a:t> </a:t>
            </a:r>
            <a:r>
              <a:rPr lang="en-US" err="1"/>
              <a:t>kan</a:t>
            </a:r>
            <a:r>
              <a:rPr lang="en-US"/>
              <a:t> </a:t>
            </a:r>
            <a:r>
              <a:rPr lang="en-US" err="1"/>
              <a:t>worden</a:t>
            </a:r>
            <a:r>
              <a:rPr lang="en-US"/>
              <a:t>. 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44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/>
              <a:t>Gebruik </a:t>
            </a:r>
            <a:r>
              <a:rPr lang="en-US" err="1"/>
              <a:t>eerst</a:t>
            </a:r>
            <a:r>
              <a:rPr lang="en-US"/>
              <a:t> het </a:t>
            </a:r>
            <a:r>
              <a:rPr lang="en-US" err="1"/>
              <a:t>lesmateriaal</a:t>
            </a:r>
            <a:r>
              <a:rPr lang="en-US"/>
              <a:t> van het Museum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Wereldculturen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NiNSEE</a:t>
            </a:r>
            <a:r>
              <a:rPr lang="en-US"/>
              <a:t> over de </a:t>
            </a:r>
            <a:r>
              <a:rPr lang="en-US" err="1"/>
              <a:t>algemene</a:t>
            </a:r>
            <a:r>
              <a:rPr lang="en-US"/>
              <a:t> </a:t>
            </a:r>
            <a:r>
              <a:rPr lang="en-US" err="1"/>
              <a:t>Nederlandse</a:t>
            </a:r>
            <a:r>
              <a:rPr lang="en-US"/>
              <a:t> </a:t>
            </a:r>
            <a:r>
              <a:rPr lang="en-US" err="1"/>
              <a:t>geschiedenis</a:t>
            </a:r>
            <a:r>
              <a:rPr lang="en-US"/>
              <a:t> van de </a:t>
            </a:r>
            <a:r>
              <a:rPr lang="en-US" err="1"/>
              <a:t>slavernij</a:t>
            </a:r>
            <a:r>
              <a:rPr lang="en-US"/>
              <a:t>: </a:t>
            </a:r>
            <a:r>
              <a:rPr lang="en-US">
                <a:hlinkClick r:id="rId3"/>
              </a:rPr>
              <a:t>Keti Koti Junior - LessonUp</a:t>
            </a:r>
            <a:r>
              <a:rPr lang="en-US"/>
              <a:t> </a:t>
            </a:r>
          </a:p>
          <a:p>
            <a:r>
              <a:rPr lang="en-US" err="1"/>
              <a:t>Kijk</a:t>
            </a:r>
            <a:r>
              <a:rPr lang="en-US"/>
              <a:t> in elk </a:t>
            </a:r>
            <a:r>
              <a:rPr lang="en-US" err="1"/>
              <a:t>geval</a:t>
            </a:r>
            <a:r>
              <a:rPr lang="en-US"/>
              <a:t> de </a:t>
            </a:r>
            <a:r>
              <a:rPr lang="en-US" err="1"/>
              <a:t>eerste</a:t>
            </a:r>
            <a:r>
              <a:rPr lang="en-US"/>
              <a:t> </a:t>
            </a:r>
            <a:r>
              <a:rPr lang="en-US" err="1"/>
              <a:t>poetische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informatieve</a:t>
            </a:r>
            <a:r>
              <a:rPr lang="en-US"/>
              <a:t> film. Schat in of </a:t>
            </a:r>
            <a:r>
              <a:rPr lang="en-US" err="1"/>
              <a:t>dit</a:t>
            </a:r>
            <a:r>
              <a:rPr lang="en-US"/>
              <a:t> </a:t>
            </a:r>
            <a:r>
              <a:rPr lang="en-US" err="1"/>
              <a:t>ook</a:t>
            </a:r>
            <a:r>
              <a:rPr lang="en-US"/>
              <a:t> wat </a:t>
            </a:r>
            <a:r>
              <a:rPr lang="en-US" err="1"/>
              <a:t>voor</a:t>
            </a:r>
            <a:r>
              <a:rPr lang="en-US"/>
              <a:t> je </a:t>
            </a:r>
            <a:r>
              <a:rPr lang="en-US" err="1"/>
              <a:t>groepen</a:t>
            </a:r>
            <a:r>
              <a:rPr lang="en-US"/>
              <a:t> ½ is: </a:t>
            </a:r>
            <a:r>
              <a:rPr lang="en-US">
                <a:hlinkClick r:id="rId4"/>
              </a:rPr>
              <a:t>https://www.youtube.com/watch?v=ZhJsK6-hu7Q</a:t>
            </a:r>
            <a:endParaRPr lang="en-US"/>
          </a:p>
          <a:p>
            <a:r>
              <a:rPr lang="en-US"/>
              <a:t>In de </a:t>
            </a:r>
            <a:r>
              <a:rPr lang="en-US" err="1"/>
              <a:t>dia's</a:t>
            </a:r>
            <a:r>
              <a:rPr lang="en-US"/>
              <a:t> </a:t>
            </a:r>
            <a:r>
              <a:rPr lang="en-US" err="1"/>
              <a:t>hierna</a:t>
            </a:r>
            <a:r>
              <a:rPr lang="en-US"/>
              <a:t> </a:t>
            </a:r>
            <a:r>
              <a:rPr lang="en-US" err="1"/>
              <a:t>leggen</a:t>
            </a:r>
            <a:r>
              <a:rPr lang="en-US"/>
              <a:t> we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verbinding</a:t>
            </a:r>
            <a:r>
              <a:rPr lang="en-US"/>
              <a:t> met de </a:t>
            </a:r>
            <a:r>
              <a:rPr lang="en-US" err="1"/>
              <a:t>Arnhemse</a:t>
            </a:r>
            <a:r>
              <a:rPr lang="en-US"/>
              <a:t> </a:t>
            </a:r>
            <a:r>
              <a:rPr lang="en-US" err="1"/>
              <a:t>geschiedenis</a:t>
            </a:r>
            <a:r>
              <a:rPr lang="en-US"/>
              <a:t> van de </a:t>
            </a:r>
            <a:r>
              <a:rPr lang="en-US" err="1"/>
              <a:t>slavernij</a:t>
            </a:r>
            <a:r>
              <a:rPr lang="en-US"/>
              <a:t> in </a:t>
            </a:r>
            <a:r>
              <a:rPr lang="en-US" err="1"/>
              <a:t>en</a:t>
            </a:r>
            <a:r>
              <a:rPr lang="en-US"/>
              <a:t> hoe </a:t>
            </a:r>
            <a:r>
              <a:rPr lang="en-US" err="1"/>
              <a:t>dit</a:t>
            </a:r>
            <a:r>
              <a:rPr lang="en-US"/>
              <a:t> </a:t>
            </a:r>
            <a:r>
              <a:rPr lang="en-US" err="1"/>
              <a:t>jaar</a:t>
            </a:r>
            <a:r>
              <a:rPr lang="en-US"/>
              <a:t> Keti Koti </a:t>
            </a:r>
            <a:r>
              <a:rPr lang="en-US" err="1"/>
              <a:t>hier</a:t>
            </a:r>
            <a:r>
              <a:rPr lang="en-US"/>
              <a:t> </a:t>
            </a:r>
            <a:r>
              <a:rPr lang="en-US" err="1"/>
              <a:t>wordt</a:t>
            </a:r>
            <a:r>
              <a:rPr lang="en-US"/>
              <a:t> </a:t>
            </a:r>
            <a:r>
              <a:rPr lang="en-US" err="1"/>
              <a:t>gevierd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850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Quaco</a:t>
            </a:r>
            <a:r>
              <a:rPr lang="en-US"/>
              <a:t> was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echte</a:t>
            </a:r>
            <a:r>
              <a:rPr lang="en-US"/>
              <a:t> </a:t>
            </a:r>
            <a:r>
              <a:rPr lang="en-US" err="1"/>
              <a:t>jongen</a:t>
            </a:r>
            <a:r>
              <a:rPr lang="en-US"/>
              <a:t> die in Arnhem </a:t>
            </a:r>
            <a:r>
              <a:rPr lang="en-US" err="1"/>
              <a:t>heeft</a:t>
            </a:r>
            <a:r>
              <a:rPr lang="en-US"/>
              <a:t> </a:t>
            </a:r>
            <a:r>
              <a:rPr lang="en-US" err="1"/>
              <a:t>gewoond</a:t>
            </a:r>
            <a:r>
              <a:rPr lang="en-US"/>
              <a:t>. Luister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verhaal</a:t>
            </a:r>
            <a:r>
              <a:rPr lang="en-US"/>
              <a:t>: </a:t>
            </a:r>
          </a:p>
          <a:p>
            <a:endParaRPr lang="nl-NL"/>
          </a:p>
          <a:p>
            <a:r>
              <a:rPr lang="en-US"/>
              <a:t>"Stel je </a:t>
            </a:r>
            <a:r>
              <a:rPr lang="en-US" err="1"/>
              <a:t>voor</a:t>
            </a:r>
            <a:r>
              <a:rPr lang="en-US"/>
              <a:t> je bent 9 </a:t>
            </a:r>
            <a:r>
              <a:rPr lang="en-US" err="1"/>
              <a:t>jaar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je </a:t>
            </a:r>
            <a:r>
              <a:rPr lang="en-US" err="1"/>
              <a:t>leeft</a:t>
            </a:r>
            <a:r>
              <a:rPr lang="en-US"/>
              <a:t> in Guinee in Afrika in het </a:t>
            </a:r>
            <a:r>
              <a:rPr lang="en-US" err="1"/>
              <a:t>jaar</a:t>
            </a:r>
            <a:r>
              <a:rPr lang="en-US"/>
              <a:t> 1770. "Op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dag</a:t>
            </a:r>
            <a:r>
              <a:rPr lang="en-US"/>
              <a:t> was </a:t>
            </a:r>
            <a:r>
              <a:rPr lang="en-US" err="1"/>
              <a:t>ik</a:t>
            </a:r>
            <a:r>
              <a:rPr lang="en-US"/>
              <a:t> met </a:t>
            </a:r>
            <a:r>
              <a:rPr lang="en-US" err="1"/>
              <a:t>mijn</a:t>
            </a:r>
            <a:r>
              <a:rPr lang="en-US"/>
              <a:t> </a:t>
            </a:r>
            <a:r>
              <a:rPr lang="en-US" err="1"/>
              <a:t>broertjes</a:t>
            </a:r>
            <a:r>
              <a:rPr lang="en-US"/>
              <a:t> in het </a:t>
            </a:r>
            <a:r>
              <a:rPr lang="en-US" err="1"/>
              <a:t>zand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het </a:t>
            </a:r>
            <a:r>
              <a:rPr lang="en-US" err="1"/>
              <a:t>spelen</a:t>
            </a:r>
            <a:r>
              <a:rPr lang="en-US"/>
              <a:t>. </a:t>
            </a:r>
            <a:r>
              <a:rPr lang="en-US" err="1"/>
              <a:t>Ineens</a:t>
            </a:r>
            <a:r>
              <a:rPr lang="en-US"/>
              <a:t> tilde me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sterke</a:t>
            </a:r>
            <a:r>
              <a:rPr lang="en-US"/>
              <a:t> arm op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ging</a:t>
            </a:r>
            <a:r>
              <a:rPr lang="en-US"/>
              <a:t> er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zak</a:t>
            </a:r>
            <a:r>
              <a:rPr lang="en-US"/>
              <a:t> over </a:t>
            </a:r>
            <a:r>
              <a:rPr lang="en-US" err="1"/>
              <a:t>mijn</a:t>
            </a:r>
            <a:r>
              <a:rPr lang="en-US"/>
              <a:t> </a:t>
            </a:r>
            <a:r>
              <a:rPr lang="en-US" err="1"/>
              <a:t>hoofd</a:t>
            </a:r>
            <a:r>
              <a:rPr lang="en-US"/>
              <a:t>. </a:t>
            </a:r>
            <a:r>
              <a:rPr lang="en-US" err="1"/>
              <a:t>Mijlenver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meegenomen</a:t>
            </a:r>
            <a:r>
              <a:rPr lang="en-US"/>
              <a:t>, tot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ergens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kust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afgeleverd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koning</a:t>
            </a:r>
            <a:r>
              <a:rPr lang="en-US"/>
              <a:t>. </a:t>
            </a:r>
            <a:r>
              <a:rPr lang="en-US" err="1"/>
              <a:t>Toen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ik</a:t>
            </a:r>
            <a:r>
              <a:rPr lang="en-US"/>
              <a:t>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vanaf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moment was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meer</a:t>
            </a:r>
            <a:r>
              <a:rPr lang="en-US"/>
              <a:t> </a:t>
            </a:r>
            <a:r>
              <a:rPr lang="en-US" err="1"/>
              <a:t>vrij</a:t>
            </a:r>
            <a:r>
              <a:rPr lang="en-US"/>
              <a:t>. </a:t>
            </a:r>
            <a:r>
              <a:rPr lang="en-US" err="1"/>
              <a:t>Toen</a:t>
            </a:r>
            <a:r>
              <a:rPr lang="en-US"/>
              <a:t> de </a:t>
            </a:r>
            <a:r>
              <a:rPr lang="en-US" err="1"/>
              <a:t>koning</a:t>
            </a:r>
            <a:r>
              <a:rPr lang="en-US"/>
              <a:t> </a:t>
            </a:r>
            <a:r>
              <a:rPr lang="en-US" err="1"/>
              <a:t>stierf</a:t>
            </a:r>
            <a:r>
              <a:rPr lang="en-US"/>
              <a:t>, </a:t>
            </a:r>
            <a:r>
              <a:rPr lang="en-US" err="1"/>
              <a:t>werden</a:t>
            </a:r>
            <a:r>
              <a:rPr lang="en-US"/>
              <a:t> de </a:t>
            </a:r>
            <a:r>
              <a:rPr lang="en-US" err="1"/>
              <a:t>meeste</a:t>
            </a:r>
            <a:r>
              <a:rPr lang="en-US"/>
              <a:t> tot-</a:t>
            </a:r>
            <a:r>
              <a:rPr lang="en-US" err="1"/>
              <a:t>slaafgemaakten</a:t>
            </a:r>
            <a:r>
              <a:rPr lang="en-US"/>
              <a:t> </a:t>
            </a:r>
            <a:r>
              <a:rPr lang="en-US" err="1"/>
              <a:t>onthoofd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samen</a:t>
            </a:r>
            <a:r>
              <a:rPr lang="en-US"/>
              <a:t> met hem </a:t>
            </a:r>
            <a:r>
              <a:rPr lang="en-US" err="1"/>
              <a:t>begraven</a:t>
            </a:r>
            <a:r>
              <a:rPr lang="en-US"/>
              <a:t>. </a:t>
            </a:r>
            <a:r>
              <a:rPr lang="en-US" err="1"/>
              <a:t>Ikzelf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met 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kinderen</a:t>
            </a:r>
            <a:r>
              <a:rPr lang="en-US"/>
              <a:t> </a:t>
            </a:r>
            <a:r>
              <a:rPr lang="en-US" err="1"/>
              <a:t>cadeau</a:t>
            </a:r>
            <a:r>
              <a:rPr lang="en-US"/>
              <a:t> </a:t>
            </a:r>
            <a:r>
              <a:rPr lang="en-US" err="1"/>
              <a:t>gedaan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officier</a:t>
            </a:r>
            <a:r>
              <a:rPr lang="en-US"/>
              <a:t> </a:t>
            </a:r>
            <a:r>
              <a:rPr lang="en-US" err="1"/>
              <a:t>uit</a:t>
            </a:r>
            <a:r>
              <a:rPr lang="en-US"/>
              <a:t> het leger. </a:t>
            </a:r>
            <a:r>
              <a:rPr lang="en-US" err="1"/>
              <a:t>Daarna</a:t>
            </a:r>
            <a:r>
              <a:rPr lang="en-US"/>
              <a:t>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weer</a:t>
            </a:r>
            <a:r>
              <a:rPr lang="en-US"/>
              <a:t> </a:t>
            </a:r>
            <a:r>
              <a:rPr lang="en-US" err="1"/>
              <a:t>verkocht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kapitein</a:t>
            </a:r>
            <a:r>
              <a:rPr lang="en-US"/>
              <a:t> van </a:t>
            </a:r>
            <a:r>
              <a:rPr lang="en-US" err="1"/>
              <a:t>een</a:t>
            </a:r>
            <a:r>
              <a:rPr lang="en-US"/>
              <a:t> Hollands </a:t>
            </a:r>
            <a:r>
              <a:rPr lang="en-US" err="1"/>
              <a:t>schip</a:t>
            </a:r>
            <a:r>
              <a:rPr lang="en-US"/>
              <a:t>. Stel je </a:t>
            </a:r>
            <a:r>
              <a:rPr lang="en-US" err="1"/>
              <a:t>voor</a:t>
            </a:r>
            <a:r>
              <a:rPr lang="en-US"/>
              <a:t>: </a:t>
            </a:r>
            <a:r>
              <a:rPr lang="en-US" err="1"/>
              <a:t>voor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geweer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wat </a:t>
            </a:r>
            <a:r>
              <a:rPr lang="en-US" err="1"/>
              <a:t>buskruit</a:t>
            </a:r>
            <a:r>
              <a:rPr lang="en-US"/>
              <a:t>!”</a:t>
            </a:r>
            <a:r>
              <a:rPr lang="en-US">
                <a:hlinkClick r:id="rId3"/>
              </a:rPr>
              <a:t>[1]</a:t>
            </a:r>
            <a:r>
              <a:rPr lang="en-US"/>
              <a:t> Kind </a:t>
            </a:r>
            <a:r>
              <a:rPr lang="en-US" err="1"/>
              <a:t>aan</a:t>
            </a:r>
            <a:r>
              <a:rPr lang="en-US"/>
              <a:t> Ketting, </a:t>
            </a:r>
            <a:r>
              <a:rPr lang="en-US" err="1"/>
              <a:t>bladzijde</a:t>
            </a:r>
            <a:r>
              <a:rPr lang="en-US"/>
              <a:t> 6 </a:t>
            </a:r>
            <a:endParaRPr lang="nl-NL"/>
          </a:p>
          <a:p>
            <a:r>
              <a:rPr lang="en-US"/>
              <a:t>"Met </a:t>
            </a:r>
            <a:r>
              <a:rPr lang="en-US" err="1"/>
              <a:t>dat</a:t>
            </a:r>
            <a:r>
              <a:rPr lang="en-US"/>
              <a:t> Hollandse </a:t>
            </a:r>
            <a:r>
              <a:rPr lang="en-US" err="1"/>
              <a:t>schip</a:t>
            </a:r>
            <a:r>
              <a:rPr lang="en-US"/>
              <a:t> </a:t>
            </a:r>
            <a:r>
              <a:rPr lang="en-US" err="1"/>
              <a:t>voer</a:t>
            </a:r>
            <a:r>
              <a:rPr lang="en-US"/>
              <a:t> </a:t>
            </a:r>
            <a:r>
              <a:rPr lang="en-US" err="1"/>
              <a:t>ik</a:t>
            </a:r>
            <a:r>
              <a:rPr lang="en-US"/>
              <a:t> van de Ghanese </a:t>
            </a:r>
            <a:r>
              <a:rPr lang="en-US" err="1"/>
              <a:t>kust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Suriname in Zuid-Amerika,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Nederlandse</a:t>
            </a:r>
            <a:r>
              <a:rPr lang="en-US"/>
              <a:t> </a:t>
            </a:r>
            <a:r>
              <a:rPr lang="en-US" err="1"/>
              <a:t>kolonie</a:t>
            </a:r>
            <a:r>
              <a:rPr lang="en-US"/>
              <a:t>. Ik was </a:t>
            </a:r>
            <a:r>
              <a:rPr lang="en-US" err="1"/>
              <a:t>toen</a:t>
            </a:r>
            <a:r>
              <a:rPr lang="en-US"/>
              <a:t> 12 </a:t>
            </a:r>
            <a:r>
              <a:rPr lang="en-US" err="1"/>
              <a:t>jaar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r>
              <a:rPr lang="en-US"/>
              <a:t>De </a:t>
            </a:r>
            <a:r>
              <a:rPr lang="en-US" err="1"/>
              <a:t>kapitein</a:t>
            </a:r>
            <a:r>
              <a:rPr lang="en-US"/>
              <a:t> </a:t>
            </a:r>
            <a:r>
              <a:rPr lang="en-US" err="1"/>
              <a:t>ontmoette</a:t>
            </a:r>
            <a:r>
              <a:rPr lang="en-US"/>
              <a:t> Meneer Stedman. Ik </a:t>
            </a:r>
            <a:r>
              <a:rPr lang="en-US" err="1"/>
              <a:t>werd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 </a:t>
            </a:r>
            <a:r>
              <a:rPr lang="en-US" err="1"/>
              <a:t>futuboi</a:t>
            </a:r>
            <a:r>
              <a:rPr lang="en-US"/>
              <a:t>,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loopjongen</a:t>
            </a:r>
            <a:r>
              <a:rPr lang="en-US"/>
              <a:t>. Ik </a:t>
            </a:r>
            <a:r>
              <a:rPr lang="en-US" err="1"/>
              <a:t>moest</a:t>
            </a:r>
            <a:r>
              <a:rPr lang="en-US"/>
              <a:t> </a:t>
            </a:r>
            <a:r>
              <a:rPr lang="en-US" err="1"/>
              <a:t>b.v.</a:t>
            </a:r>
            <a:r>
              <a:rPr lang="en-US"/>
              <a:t> </a:t>
            </a:r>
            <a:r>
              <a:rPr lang="en-US" err="1"/>
              <a:t>naast</a:t>
            </a:r>
            <a:r>
              <a:rPr lang="en-US"/>
              <a:t> hem </a:t>
            </a:r>
            <a:r>
              <a:rPr lang="en-US" err="1"/>
              <a:t>lopen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de parasol </a:t>
            </a:r>
            <a:r>
              <a:rPr lang="en-US" err="1"/>
              <a:t>dragen</a:t>
            </a:r>
            <a:r>
              <a:rPr lang="en-US"/>
              <a:t>. </a:t>
            </a:r>
            <a:r>
              <a:rPr lang="en-US" err="1"/>
              <a:t>Ook</a:t>
            </a:r>
            <a:r>
              <a:rPr lang="en-US"/>
              <a:t> deed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andere</a:t>
            </a:r>
            <a:r>
              <a:rPr lang="en-US"/>
              <a:t> </a:t>
            </a:r>
            <a:r>
              <a:rPr lang="en-US" err="1"/>
              <a:t>klussen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hem. Ik </a:t>
            </a:r>
            <a:r>
              <a:rPr lang="en-US" err="1"/>
              <a:t>kookte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verzorgde</a:t>
            </a:r>
            <a:r>
              <a:rPr lang="en-US"/>
              <a:t> Stedman </a:t>
            </a:r>
            <a:r>
              <a:rPr lang="en-US" err="1"/>
              <a:t>toen</a:t>
            </a:r>
            <a:r>
              <a:rPr lang="en-US"/>
              <a:t> die </a:t>
            </a:r>
            <a:r>
              <a:rPr lang="en-US" err="1"/>
              <a:t>ziek</a:t>
            </a:r>
            <a:r>
              <a:rPr lang="en-US"/>
              <a:t> was."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5574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Toen</a:t>
            </a:r>
            <a:r>
              <a:rPr lang="en-US" dirty="0"/>
              <a:t> ik 16 </a:t>
            </a:r>
            <a:r>
              <a:rPr lang="en-US" dirty="0" err="1"/>
              <a:t>jaar</a:t>
            </a:r>
            <a:r>
              <a:rPr lang="en-US" dirty="0"/>
              <a:t> was </a:t>
            </a:r>
            <a:r>
              <a:rPr lang="en-US" dirty="0" err="1"/>
              <a:t>nam</a:t>
            </a:r>
            <a:r>
              <a:rPr lang="en-US" dirty="0"/>
              <a:t> Stedman me mee </a:t>
            </a:r>
            <a:r>
              <a:rPr lang="en-US" dirty="0" err="1"/>
              <a:t>naar</a:t>
            </a:r>
            <a:r>
              <a:rPr lang="en-US" dirty="0"/>
              <a:t> Europa, </a:t>
            </a:r>
            <a:r>
              <a:rPr lang="en-US" dirty="0" err="1"/>
              <a:t>naar</a:t>
            </a:r>
            <a:r>
              <a:rPr lang="en-US" dirty="0"/>
              <a:t> Nederland. Ik </a:t>
            </a:r>
            <a:r>
              <a:rPr lang="en-US" dirty="0" err="1"/>
              <a:t>ging</a:t>
            </a:r>
            <a:r>
              <a:rPr lang="en-US" dirty="0"/>
              <a:t>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school. </a:t>
            </a:r>
            <a:endParaRPr lang="nl-NL" dirty="0"/>
          </a:p>
          <a:p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gaf</a:t>
            </a:r>
            <a:r>
              <a:rPr lang="en-US" dirty="0"/>
              <a:t> Stedman me </a:t>
            </a:r>
            <a:r>
              <a:rPr lang="en-US" dirty="0" err="1"/>
              <a:t>weg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cadeau</a:t>
            </a:r>
            <a:r>
              <a:rPr lang="en-US" dirty="0"/>
              <a:t>, aan Eusebia </a:t>
            </a:r>
            <a:r>
              <a:rPr lang="en-US" dirty="0" err="1"/>
              <a:t>Jacoba</a:t>
            </a:r>
            <a:r>
              <a:rPr lang="en-US" dirty="0"/>
              <a:t> de Rode van Heeckeren </a:t>
            </a:r>
            <a:r>
              <a:rPr lang="en-US" dirty="0" err="1"/>
              <a:t>Torck</a:t>
            </a:r>
            <a:r>
              <a:rPr lang="en-US" dirty="0"/>
              <a:t>, de </a:t>
            </a:r>
            <a:r>
              <a:rPr lang="en-US" dirty="0" err="1"/>
              <a:t>barones</a:t>
            </a:r>
            <a:r>
              <a:rPr lang="en-US" dirty="0"/>
              <a:t> van Rosendael. </a:t>
            </a:r>
            <a:endParaRPr lang="nl-NL" dirty="0"/>
          </a:p>
          <a:p>
            <a:r>
              <a:rPr lang="en-US" dirty="0"/>
              <a:t>De </a:t>
            </a:r>
            <a:r>
              <a:rPr lang="en-US" dirty="0" err="1"/>
              <a:t>familie</a:t>
            </a:r>
            <a:r>
              <a:rPr lang="en-US" dirty="0"/>
              <a:t> </a:t>
            </a:r>
            <a:r>
              <a:rPr lang="en-US" dirty="0" err="1"/>
              <a:t>woonde</a:t>
            </a:r>
            <a:r>
              <a:rPr lang="en-US" dirty="0"/>
              <a:t> op twee </a:t>
            </a:r>
            <a:r>
              <a:rPr lang="en-US" dirty="0" err="1"/>
              <a:t>plekken</a:t>
            </a:r>
            <a:r>
              <a:rPr lang="en-US" dirty="0"/>
              <a:t>, in Den Haag, en in de </a:t>
            </a:r>
            <a:r>
              <a:rPr lang="en-US" dirty="0" err="1"/>
              <a:t>zomer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reuzegroot</a:t>
            </a:r>
            <a:r>
              <a:rPr lang="en-US" dirty="0"/>
              <a:t> </a:t>
            </a:r>
            <a:r>
              <a:rPr lang="en-US" dirty="0" err="1"/>
              <a:t>kasteel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Rosendael </a:t>
            </a:r>
            <a:r>
              <a:rPr lang="en-US" dirty="0" err="1"/>
              <a:t>heet</a:t>
            </a:r>
            <a:r>
              <a:rPr lang="en-US" dirty="0"/>
              <a:t>, </a:t>
            </a:r>
            <a:r>
              <a:rPr lang="en-US" dirty="0" err="1"/>
              <a:t>dichtbij</a:t>
            </a:r>
            <a:r>
              <a:rPr lang="en-US" dirty="0"/>
              <a:t> Arnhem.  </a:t>
            </a:r>
            <a:endParaRPr lang="nl-NL" dirty="0"/>
          </a:p>
          <a:p>
            <a:r>
              <a:rPr lang="en-US" dirty="0" err="1"/>
              <a:t>Vanaf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moment </a:t>
            </a:r>
            <a:r>
              <a:rPr lang="en-US" dirty="0" err="1"/>
              <a:t>werd</a:t>
            </a:r>
            <a:r>
              <a:rPr lang="en-US" dirty="0"/>
              <a:t> ik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maar William </a:t>
            </a:r>
            <a:r>
              <a:rPr lang="en-US" dirty="0" err="1"/>
              <a:t>genoemd</a:t>
            </a:r>
            <a:r>
              <a:rPr lang="en-US" dirty="0"/>
              <a:t>. Of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erger</a:t>
            </a:r>
            <a:r>
              <a:rPr lang="en-US" dirty="0"/>
              <a:t>: </a:t>
            </a:r>
            <a:r>
              <a:rPr lang="en-US" dirty="0" err="1"/>
              <a:t>Zwarte</a:t>
            </a:r>
            <a:r>
              <a:rPr lang="en-US" dirty="0"/>
              <a:t> William. </a:t>
            </a:r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856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nivers" panose="02000000000000000000" pitchFamily="50" charset="0"/>
              </a:rPr>
              <a:t>Op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dag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hadden</a:t>
            </a:r>
            <a:r>
              <a:rPr lang="en-US" dirty="0">
                <a:latin typeface="Anivers" panose="02000000000000000000" pitchFamily="50" charset="0"/>
              </a:rPr>
              <a:t> we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gast</a:t>
            </a:r>
            <a:r>
              <a:rPr lang="en-US" dirty="0">
                <a:latin typeface="Anivers" panose="02000000000000000000" pitchFamily="50" charset="0"/>
              </a:rPr>
              <a:t>, </a:t>
            </a:r>
            <a:r>
              <a:rPr lang="en-US" dirty="0" err="1">
                <a:latin typeface="Anivers" panose="02000000000000000000" pitchFamily="50" charset="0"/>
              </a:rPr>
              <a:t>meneer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Brantsen</a:t>
            </a:r>
            <a:r>
              <a:rPr lang="en-US" dirty="0">
                <a:latin typeface="Anivers" panose="02000000000000000000" pitchFamily="50" charset="0"/>
              </a:rPr>
              <a:t>, de </a:t>
            </a:r>
            <a:r>
              <a:rPr lang="en-US" dirty="0" err="1">
                <a:latin typeface="Anivers" panose="02000000000000000000" pitchFamily="50" charset="0"/>
              </a:rPr>
              <a:t>eigenaar</a:t>
            </a:r>
            <a:r>
              <a:rPr lang="en-US" dirty="0">
                <a:latin typeface="Anivers" panose="02000000000000000000" pitchFamily="50" charset="0"/>
              </a:rPr>
              <a:t> van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plantage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Vossenburg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ook</a:t>
            </a:r>
            <a:r>
              <a:rPr lang="en-US" dirty="0">
                <a:latin typeface="Anivers" panose="02000000000000000000" pitchFamily="50" charset="0"/>
              </a:rPr>
              <a:t> op Suriname. De </a:t>
            </a:r>
            <a:r>
              <a:rPr lang="en-US" dirty="0" err="1">
                <a:latin typeface="Anivers" panose="02000000000000000000" pitchFamily="50" charset="0"/>
              </a:rPr>
              <a:t>tafel</a:t>
            </a:r>
            <a:r>
              <a:rPr lang="en-US" dirty="0">
                <a:latin typeface="Anivers" panose="02000000000000000000" pitchFamily="50" charset="0"/>
              </a:rPr>
              <a:t> was heel chic </a:t>
            </a:r>
            <a:r>
              <a:rPr lang="en-US" dirty="0" err="1">
                <a:latin typeface="Anivers" panose="02000000000000000000" pitchFamily="50" charset="0"/>
              </a:rPr>
              <a:t>gedekt</a:t>
            </a:r>
            <a:r>
              <a:rPr lang="en-US" dirty="0">
                <a:latin typeface="Anivers" panose="02000000000000000000" pitchFamily="50" charset="0"/>
              </a:rPr>
              <a:t>. </a:t>
            </a:r>
            <a:r>
              <a:rPr lang="en-US" dirty="0" err="1">
                <a:latin typeface="Anivers" panose="02000000000000000000" pitchFamily="50" charset="0"/>
              </a:rPr>
              <a:t>Gouden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kandelaren</a:t>
            </a:r>
            <a:r>
              <a:rPr lang="en-US" dirty="0">
                <a:latin typeface="Anivers" panose="02000000000000000000" pitchFamily="50" charset="0"/>
              </a:rPr>
              <a:t>, </a:t>
            </a:r>
            <a:r>
              <a:rPr lang="en-US" dirty="0" err="1">
                <a:latin typeface="Anivers" panose="02000000000000000000" pitchFamily="50" charset="0"/>
              </a:rPr>
              <a:t>chinees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porselein</a:t>
            </a:r>
            <a:r>
              <a:rPr lang="en-US" dirty="0">
                <a:latin typeface="Anivers" panose="02000000000000000000" pitchFamily="50" charset="0"/>
              </a:rPr>
              <a:t> en </a:t>
            </a:r>
            <a:r>
              <a:rPr lang="en-US" dirty="0" err="1">
                <a:latin typeface="Anivers" panose="02000000000000000000" pitchFamily="50" charset="0"/>
              </a:rPr>
              <a:t>natuurlijk</a:t>
            </a:r>
            <a:r>
              <a:rPr lang="en-US" dirty="0">
                <a:latin typeface="Anivers" panose="02000000000000000000" pitchFamily="50" charset="0"/>
              </a:rPr>
              <a:t> dure </a:t>
            </a:r>
            <a:r>
              <a:rPr lang="en-US" dirty="0" err="1">
                <a:latin typeface="Anivers" panose="02000000000000000000" pitchFamily="50" charset="0"/>
              </a:rPr>
              <a:t>wijnglazen</a:t>
            </a:r>
            <a:r>
              <a:rPr lang="en-US" dirty="0">
                <a:latin typeface="Anivers" panose="02000000000000000000" pitchFamily="50" charset="0"/>
              </a:rPr>
              <a:t>. </a:t>
            </a:r>
            <a:endParaRPr lang="nl-NL" dirty="0">
              <a:latin typeface="Anivers" panose="02000000000000000000" pitchFamily="50" charset="0"/>
            </a:endParaRPr>
          </a:p>
          <a:p>
            <a:r>
              <a:rPr lang="en-US" dirty="0">
                <a:latin typeface="Anivers" panose="02000000000000000000" pitchFamily="50" charset="0"/>
              </a:rPr>
              <a:t>De </a:t>
            </a:r>
            <a:r>
              <a:rPr lang="en-US" dirty="0" err="1">
                <a:latin typeface="Anivers" panose="02000000000000000000" pitchFamily="50" charset="0"/>
              </a:rPr>
              <a:t>mannen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praten</a:t>
            </a:r>
            <a:r>
              <a:rPr lang="en-US" dirty="0">
                <a:latin typeface="Anivers" panose="02000000000000000000" pitchFamily="50" charset="0"/>
              </a:rPr>
              <a:t> over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vrouw die </a:t>
            </a:r>
            <a:r>
              <a:rPr lang="en-US" dirty="0" err="1">
                <a:latin typeface="Anivers" panose="02000000000000000000" pitchFamily="50" charset="0"/>
              </a:rPr>
              <a:t>ook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zwarte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huid</a:t>
            </a:r>
            <a:r>
              <a:rPr lang="en-US" dirty="0">
                <a:latin typeface="Anivers" panose="02000000000000000000" pitchFamily="50" charset="0"/>
              </a:rPr>
              <a:t> had, Anna </a:t>
            </a:r>
            <a:r>
              <a:rPr lang="en-US" dirty="0" err="1">
                <a:latin typeface="Anivers" panose="02000000000000000000" pitchFamily="50" charset="0"/>
              </a:rPr>
              <a:t>heette</a:t>
            </a:r>
            <a:r>
              <a:rPr lang="en-US" dirty="0">
                <a:latin typeface="Anivers" panose="02000000000000000000" pitchFamily="50" charset="0"/>
              </a:rPr>
              <a:t> en </a:t>
            </a:r>
            <a:r>
              <a:rPr lang="en-US" dirty="0" err="1">
                <a:latin typeface="Anivers" panose="02000000000000000000" pitchFamily="50" charset="0"/>
              </a:rPr>
              <a:t>ook</a:t>
            </a:r>
            <a:r>
              <a:rPr lang="en-US" dirty="0">
                <a:latin typeface="Anivers" panose="02000000000000000000" pitchFamily="50" charset="0"/>
              </a:rPr>
              <a:t> in Arnhem </a:t>
            </a:r>
            <a:r>
              <a:rPr lang="en-US" dirty="0" err="1">
                <a:latin typeface="Anivers" panose="02000000000000000000" pitchFamily="50" charset="0"/>
              </a:rPr>
              <a:t>woonde</a:t>
            </a:r>
            <a:r>
              <a:rPr lang="en-US" dirty="0">
                <a:latin typeface="Anivers" panose="02000000000000000000" pitchFamily="50" charset="0"/>
              </a:rPr>
              <a:t>. Zij </a:t>
            </a:r>
            <a:r>
              <a:rPr lang="en-US" dirty="0" err="1">
                <a:latin typeface="Anivers" panose="02000000000000000000" pitchFamily="50" charset="0"/>
              </a:rPr>
              <a:t>werkte</a:t>
            </a:r>
            <a:r>
              <a:rPr lang="en-US" dirty="0">
                <a:latin typeface="Anivers" panose="02000000000000000000" pitchFamily="50" charset="0"/>
              </a:rPr>
              <a:t> voor Meneer </a:t>
            </a:r>
            <a:r>
              <a:rPr lang="en-US" dirty="0" err="1">
                <a:latin typeface="Anivers" panose="02000000000000000000" pitchFamily="50" charset="0"/>
              </a:rPr>
              <a:t>Brantsen</a:t>
            </a:r>
            <a:r>
              <a:rPr lang="en-US" dirty="0">
                <a:latin typeface="Anivers" panose="02000000000000000000" pitchFamily="50" charset="0"/>
              </a:rPr>
              <a:t>. Was er </a:t>
            </a:r>
            <a:r>
              <a:rPr lang="en-US" dirty="0" err="1">
                <a:latin typeface="Anivers" panose="02000000000000000000" pitchFamily="50" charset="0"/>
              </a:rPr>
              <a:t>nog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iemand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zoals</a:t>
            </a:r>
            <a:r>
              <a:rPr lang="en-US" dirty="0">
                <a:latin typeface="Anivers" panose="02000000000000000000" pitchFamily="50" charset="0"/>
              </a:rPr>
              <a:t> ik met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prachtige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zwarte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huid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hier</a:t>
            </a:r>
            <a:r>
              <a:rPr lang="en-US" dirty="0">
                <a:latin typeface="Anivers" panose="02000000000000000000" pitchFamily="50" charset="0"/>
              </a:rPr>
              <a:t> in Arnhem?  Ik was zo </a:t>
            </a:r>
            <a:r>
              <a:rPr lang="en-US" dirty="0" err="1">
                <a:latin typeface="Anivers" panose="02000000000000000000" pitchFamily="50" charset="0"/>
              </a:rPr>
              <a:t>afgeleid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dat</a:t>
            </a:r>
            <a:r>
              <a:rPr lang="en-US" dirty="0">
                <a:latin typeface="Anivers" panose="02000000000000000000" pitchFamily="50" charset="0"/>
              </a:rPr>
              <a:t> me </a:t>
            </a:r>
            <a:r>
              <a:rPr lang="en-US" dirty="0" err="1">
                <a:latin typeface="Anivers" panose="02000000000000000000" pitchFamily="50" charset="0"/>
              </a:rPr>
              <a:t>een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ongeluk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gebeurde</a:t>
            </a:r>
            <a:r>
              <a:rPr lang="en-US" dirty="0">
                <a:latin typeface="Anivers" panose="02000000000000000000" pitchFamily="50" charset="0"/>
              </a:rPr>
              <a:t>: ik </a:t>
            </a:r>
            <a:r>
              <a:rPr lang="en-US" dirty="0" err="1">
                <a:latin typeface="Anivers" panose="02000000000000000000" pitchFamily="50" charset="0"/>
              </a:rPr>
              <a:t>morste</a:t>
            </a:r>
            <a:r>
              <a:rPr lang="en-US" dirty="0">
                <a:latin typeface="Anivers" panose="02000000000000000000" pitchFamily="50" charset="0"/>
              </a:rPr>
              <a:t> met de </a:t>
            </a:r>
            <a:r>
              <a:rPr lang="en-US" dirty="0" err="1">
                <a:latin typeface="Anivers" panose="02000000000000000000" pitchFamily="50" charset="0"/>
              </a:rPr>
              <a:t>wijn</a:t>
            </a:r>
            <a:r>
              <a:rPr lang="en-US" dirty="0">
                <a:latin typeface="Anivers" panose="02000000000000000000" pitchFamily="50" charset="0"/>
              </a:rPr>
              <a:t> bij het </a:t>
            </a:r>
            <a:r>
              <a:rPr lang="en-US" dirty="0" err="1">
                <a:latin typeface="Anivers" panose="02000000000000000000" pitchFamily="50" charset="0"/>
              </a:rPr>
              <a:t>inschenken</a:t>
            </a:r>
            <a:r>
              <a:rPr lang="en-US" dirty="0">
                <a:latin typeface="Anivers" panose="02000000000000000000" pitchFamily="50" charset="0"/>
              </a:rPr>
              <a:t> van de </a:t>
            </a:r>
            <a:r>
              <a:rPr lang="en-US" dirty="0" err="1">
                <a:latin typeface="Anivers" panose="02000000000000000000" pitchFamily="50" charset="0"/>
              </a:rPr>
              <a:t>chique</a:t>
            </a:r>
            <a:r>
              <a:rPr lang="en-US" dirty="0">
                <a:latin typeface="Anivers" panose="02000000000000000000" pitchFamily="50" charset="0"/>
              </a:rPr>
              <a:t> </a:t>
            </a:r>
            <a:r>
              <a:rPr lang="en-US" dirty="0" err="1">
                <a:latin typeface="Anivers" panose="02000000000000000000" pitchFamily="50" charset="0"/>
              </a:rPr>
              <a:t>kelkglazen</a:t>
            </a:r>
            <a:r>
              <a:rPr lang="en-US" dirty="0">
                <a:latin typeface="Anivers" panose="02000000000000000000" pitchFamily="50" charset="0"/>
              </a:rPr>
              <a:t>. </a:t>
            </a:r>
            <a:r>
              <a:rPr lang="en-US" dirty="0" err="1">
                <a:latin typeface="Anivers" panose="02000000000000000000" pitchFamily="50" charset="0"/>
              </a:rPr>
              <a:t>Kijk</a:t>
            </a:r>
            <a:r>
              <a:rPr lang="en-US" dirty="0">
                <a:latin typeface="Anivers" panose="02000000000000000000" pitchFamily="50" charset="0"/>
              </a:rPr>
              <a:t> maar. </a:t>
            </a:r>
            <a:endParaRPr lang="nl-NL" dirty="0">
              <a:latin typeface="Anivers" panose="02000000000000000000" pitchFamily="50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24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Mijn</a:t>
            </a:r>
            <a:r>
              <a:rPr lang="en-US"/>
              <a:t> </a:t>
            </a:r>
            <a:r>
              <a:rPr lang="en-US" err="1"/>
              <a:t>oog</a:t>
            </a:r>
            <a:r>
              <a:rPr lang="en-US"/>
              <a:t> </a:t>
            </a:r>
            <a:r>
              <a:rPr lang="en-US" err="1"/>
              <a:t>viel</a:t>
            </a:r>
            <a:r>
              <a:rPr lang="en-US"/>
              <a:t> later </a:t>
            </a:r>
            <a:r>
              <a:rPr lang="en-US" err="1"/>
              <a:t>nog</a:t>
            </a:r>
            <a:r>
              <a:rPr lang="en-US"/>
              <a:t> </a:t>
            </a:r>
            <a:r>
              <a:rPr lang="en-US" err="1"/>
              <a:t>eens</a:t>
            </a:r>
            <a:r>
              <a:rPr lang="en-US"/>
              <a:t> </a:t>
            </a:r>
            <a:r>
              <a:rPr lang="en-US" err="1"/>
              <a:t>goed</a:t>
            </a:r>
            <a:r>
              <a:rPr lang="en-US"/>
              <a:t> op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kelkglas</a:t>
            </a:r>
            <a:r>
              <a:rPr lang="en-US"/>
              <a:t>. </a:t>
            </a:r>
            <a:r>
              <a:rPr lang="en-US" err="1"/>
              <a:t>Bovenaan</a:t>
            </a:r>
            <a:r>
              <a:rPr lang="en-US"/>
              <a:t> </a:t>
            </a:r>
            <a:r>
              <a:rPr lang="en-US" err="1"/>
              <a:t>stonden</a:t>
            </a:r>
            <a:r>
              <a:rPr lang="en-US"/>
              <a:t> </a:t>
            </a:r>
            <a:r>
              <a:rPr lang="en-US" err="1"/>
              <a:t>woorden</a:t>
            </a:r>
            <a:r>
              <a:rPr lang="en-US"/>
              <a:t>: “Het </a:t>
            </a:r>
            <a:r>
              <a:rPr lang="en-US" err="1"/>
              <a:t>Welvaren</a:t>
            </a:r>
            <a:r>
              <a:rPr lang="en-US"/>
              <a:t> van de Plantage </a:t>
            </a:r>
            <a:r>
              <a:rPr lang="en-US" err="1"/>
              <a:t>Kleinslust</a:t>
            </a:r>
            <a:r>
              <a:rPr lang="en-US"/>
              <a:t>”. Ik </a:t>
            </a:r>
            <a:r>
              <a:rPr lang="en-US" err="1"/>
              <a:t>vroeg</a:t>
            </a:r>
            <a:r>
              <a:rPr lang="en-US"/>
              <a:t> me </a:t>
            </a:r>
            <a:r>
              <a:rPr lang="en-US" err="1"/>
              <a:t>af</a:t>
            </a:r>
            <a:r>
              <a:rPr lang="en-US"/>
              <a:t>: Wat </a:t>
            </a:r>
            <a:r>
              <a:rPr lang="en-US" err="1"/>
              <a:t>betekent</a:t>
            </a:r>
            <a:r>
              <a:rPr lang="en-US"/>
              <a:t> </a:t>
            </a:r>
            <a:r>
              <a:rPr lang="en-US" err="1"/>
              <a:t>dit</a:t>
            </a:r>
            <a:r>
              <a:rPr lang="en-US"/>
              <a:t>? </a:t>
            </a:r>
            <a:r>
              <a:rPr lang="en-US" err="1"/>
              <a:t>Waar</a:t>
            </a:r>
            <a:r>
              <a:rPr lang="en-US"/>
              <a:t> </a:t>
            </a:r>
            <a:r>
              <a:rPr lang="en-US" err="1"/>
              <a:t>doet</a:t>
            </a:r>
            <a:r>
              <a:rPr lang="en-US"/>
              <a:t> </a:t>
            </a:r>
            <a:r>
              <a:rPr lang="en-US" err="1"/>
              <a:t>mij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denken</a:t>
            </a:r>
            <a:r>
              <a:rPr lang="en-US"/>
              <a:t>? </a:t>
            </a:r>
            <a:r>
              <a:rPr lang="en-US" err="1"/>
              <a:t>Waar</a:t>
            </a:r>
            <a:r>
              <a:rPr lang="en-US"/>
              <a:t> lag die </a:t>
            </a:r>
            <a:r>
              <a:rPr lang="en-US" err="1"/>
              <a:t>plantage</a:t>
            </a:r>
            <a:r>
              <a:rPr lang="en-US"/>
              <a:t> dan? Zou </a:t>
            </a:r>
            <a:r>
              <a:rPr lang="en-US" err="1"/>
              <a:t>ik</a:t>
            </a:r>
            <a:r>
              <a:rPr lang="en-US"/>
              <a:t> </a:t>
            </a:r>
            <a:r>
              <a:rPr lang="en-US" err="1"/>
              <a:t>daar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</a:t>
            </a:r>
            <a:r>
              <a:rPr lang="en-US" err="1"/>
              <a:t>geweest</a:t>
            </a:r>
            <a:r>
              <a:rPr lang="en-US"/>
              <a:t> </a:t>
            </a:r>
            <a:r>
              <a:rPr lang="en-US" err="1"/>
              <a:t>zijn</a:t>
            </a:r>
            <a:r>
              <a:rPr lang="en-US"/>
              <a:t>?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7741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 </a:t>
            </a:r>
            <a:r>
              <a:rPr lang="en-US" err="1"/>
              <a:t>dacht</a:t>
            </a:r>
            <a:r>
              <a:rPr lang="en-US"/>
              <a:t> </a:t>
            </a:r>
            <a:r>
              <a:rPr lang="en-US" err="1"/>
              <a:t>terug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mijn</a:t>
            </a:r>
            <a:r>
              <a:rPr lang="en-US"/>
              <a:t> </a:t>
            </a:r>
            <a:r>
              <a:rPr lang="en-US" err="1"/>
              <a:t>tijd</a:t>
            </a:r>
            <a:r>
              <a:rPr lang="en-US"/>
              <a:t> in Suriname. Met Stedman </a:t>
            </a:r>
            <a:r>
              <a:rPr lang="en-US" err="1"/>
              <a:t>gingen</a:t>
            </a:r>
            <a:r>
              <a:rPr lang="en-US"/>
              <a:t> we </a:t>
            </a:r>
            <a:r>
              <a:rPr lang="en-US" err="1"/>
              <a:t>naar</a:t>
            </a:r>
            <a:r>
              <a:rPr lang="en-US"/>
              <a:t> de </a:t>
            </a:r>
            <a:r>
              <a:rPr lang="en-US" err="1"/>
              <a:t>binnenlanden</a:t>
            </a:r>
            <a:r>
              <a:rPr lang="en-US"/>
              <a:t> om Marrons op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pakken</a:t>
            </a:r>
            <a:r>
              <a:rPr lang="en-US"/>
              <a:t> – </a:t>
            </a:r>
            <a:r>
              <a:rPr lang="en-US" err="1"/>
              <a:t>mensen</a:t>
            </a:r>
            <a:r>
              <a:rPr lang="en-US"/>
              <a:t> die </a:t>
            </a:r>
            <a:r>
              <a:rPr lang="en-US" err="1"/>
              <a:t>niet</a:t>
            </a:r>
            <a:r>
              <a:rPr lang="en-US"/>
              <a:t> </a:t>
            </a:r>
            <a:r>
              <a:rPr lang="en-US" err="1"/>
              <a:t>meer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’ tot </a:t>
            </a:r>
            <a:r>
              <a:rPr lang="en-US" err="1"/>
              <a:t>slaaf</a:t>
            </a:r>
            <a:r>
              <a:rPr lang="en-US"/>
              <a:t> </a:t>
            </a:r>
            <a:r>
              <a:rPr lang="en-US" err="1"/>
              <a:t>gemaakten</a:t>
            </a:r>
            <a:r>
              <a:rPr lang="en-US"/>
              <a:t>’ </a:t>
            </a:r>
            <a:r>
              <a:rPr lang="en-US" err="1"/>
              <a:t>wilden</a:t>
            </a:r>
            <a:r>
              <a:rPr lang="en-US"/>
              <a:t> </a:t>
            </a:r>
            <a:r>
              <a:rPr lang="en-US" err="1"/>
              <a:t>werken</a:t>
            </a:r>
            <a:r>
              <a:rPr lang="en-US"/>
              <a:t>. Ze </a:t>
            </a:r>
            <a:r>
              <a:rPr lang="en-US" err="1"/>
              <a:t>waren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het </a:t>
            </a:r>
            <a:r>
              <a:rPr lang="en-US" err="1"/>
              <a:t>oerwoud</a:t>
            </a:r>
            <a:r>
              <a:rPr lang="en-US"/>
              <a:t> </a:t>
            </a:r>
            <a:r>
              <a:rPr lang="en-US" err="1"/>
              <a:t>gevlucht</a:t>
            </a:r>
            <a:r>
              <a:rPr lang="en-US"/>
              <a:t>. Daar </a:t>
            </a:r>
            <a:r>
              <a:rPr lang="en-US" err="1"/>
              <a:t>moesten</a:t>
            </a:r>
            <a:r>
              <a:rPr lang="en-US"/>
              <a:t> </a:t>
            </a:r>
            <a:r>
              <a:rPr lang="en-US" err="1"/>
              <a:t>wij</a:t>
            </a:r>
            <a:r>
              <a:rPr lang="en-US"/>
              <a:t> ze </a:t>
            </a:r>
            <a:r>
              <a:rPr lang="en-US" err="1"/>
              <a:t>opsporen</a:t>
            </a:r>
            <a:r>
              <a:rPr lang="en-US"/>
              <a:t>. </a:t>
            </a:r>
            <a:endParaRPr lang="nl-NL"/>
          </a:p>
          <a:p>
            <a:r>
              <a:rPr lang="en-US"/>
              <a:t>Op de reis </a:t>
            </a:r>
            <a:r>
              <a:rPr lang="en-US" err="1"/>
              <a:t>erheen</a:t>
            </a:r>
            <a:r>
              <a:rPr lang="en-US"/>
              <a:t> </a:t>
            </a:r>
            <a:r>
              <a:rPr lang="en-US" err="1"/>
              <a:t>kwamen</a:t>
            </a:r>
            <a:r>
              <a:rPr lang="en-US"/>
              <a:t> we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koffieplantage</a:t>
            </a:r>
            <a:r>
              <a:rPr lang="en-US"/>
              <a:t>, </a:t>
            </a:r>
            <a:r>
              <a:rPr lang="en-US" err="1"/>
              <a:t>waar</a:t>
            </a:r>
            <a:r>
              <a:rPr lang="en-US"/>
              <a:t> de </a:t>
            </a:r>
            <a:r>
              <a:rPr lang="en-US" err="1"/>
              <a:t>zwarte</a:t>
            </a:r>
            <a:r>
              <a:rPr lang="en-US"/>
              <a:t> </a:t>
            </a:r>
            <a:r>
              <a:rPr lang="en-US" err="1"/>
              <a:t>mensen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bruisend</a:t>
            </a:r>
            <a:r>
              <a:rPr lang="en-US"/>
              <a:t> </a:t>
            </a:r>
            <a:r>
              <a:rPr lang="en-US" err="1"/>
              <a:t>feest</a:t>
            </a:r>
            <a:r>
              <a:rPr lang="en-US"/>
              <a:t> </a:t>
            </a:r>
            <a:r>
              <a:rPr lang="en-US" err="1"/>
              <a:t>rondom</a:t>
            </a:r>
            <a:r>
              <a:rPr lang="en-US"/>
              <a:t> het </a:t>
            </a:r>
            <a:r>
              <a:rPr lang="en-US" err="1"/>
              <a:t>kampvuur</a:t>
            </a:r>
            <a:r>
              <a:rPr lang="en-US"/>
              <a:t> </a:t>
            </a:r>
            <a:r>
              <a:rPr lang="en-US" err="1"/>
              <a:t>vierden</a:t>
            </a:r>
            <a:r>
              <a:rPr lang="en-US"/>
              <a:t>. In de stad </a:t>
            </a:r>
            <a:r>
              <a:rPr lang="en-US" err="1"/>
              <a:t>Paramaribu</a:t>
            </a:r>
            <a:r>
              <a:rPr lang="en-US"/>
              <a:t> was </a:t>
            </a:r>
            <a:r>
              <a:rPr lang="en-US" err="1"/>
              <a:t>baljaren</a:t>
            </a:r>
            <a:r>
              <a:rPr lang="en-US"/>
              <a:t>, </a:t>
            </a:r>
            <a:r>
              <a:rPr lang="en-US" err="1"/>
              <a:t>oftewel</a:t>
            </a:r>
            <a:r>
              <a:rPr lang="en-US"/>
              <a:t> </a:t>
            </a:r>
            <a:r>
              <a:rPr lang="en-US" err="1"/>
              <a:t>dansen</a:t>
            </a:r>
            <a:r>
              <a:rPr lang="en-US"/>
              <a:t>, </a:t>
            </a:r>
            <a:r>
              <a:rPr lang="en-US" err="1"/>
              <a:t>verboden</a:t>
            </a:r>
            <a:r>
              <a:rPr lang="en-US"/>
              <a:t>. Ik </a:t>
            </a:r>
            <a:r>
              <a:rPr lang="en-US" err="1"/>
              <a:t>ging</a:t>
            </a:r>
            <a:r>
              <a:rPr lang="en-US"/>
              <a:t> </a:t>
            </a:r>
            <a:r>
              <a:rPr lang="en-US" err="1"/>
              <a:t>ook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danste</a:t>
            </a:r>
            <a:r>
              <a:rPr lang="en-US"/>
              <a:t> </a:t>
            </a:r>
            <a:r>
              <a:rPr lang="en-US" err="1"/>
              <a:t>heerlijk</a:t>
            </a:r>
            <a:r>
              <a:rPr lang="en-US"/>
              <a:t> mee. Ik </a:t>
            </a:r>
            <a:r>
              <a:rPr lang="en-US" err="1"/>
              <a:t>hoorde</a:t>
            </a:r>
            <a:r>
              <a:rPr lang="en-US"/>
              <a:t> de </a:t>
            </a:r>
            <a:r>
              <a:rPr lang="en-US" err="1"/>
              <a:t>klank</a:t>
            </a:r>
            <a:r>
              <a:rPr lang="en-US"/>
              <a:t> van de </a:t>
            </a:r>
            <a:r>
              <a:rPr lang="en-US" err="1"/>
              <a:t>muziek</a:t>
            </a:r>
            <a:r>
              <a:rPr lang="en-US"/>
              <a:t> </a:t>
            </a:r>
            <a:r>
              <a:rPr lang="en-US" err="1"/>
              <a:t>nog</a:t>
            </a:r>
            <a:r>
              <a:rPr lang="en-US"/>
              <a:t> in </a:t>
            </a:r>
            <a:r>
              <a:rPr lang="en-US" err="1"/>
              <a:t>mijn</a:t>
            </a:r>
            <a:r>
              <a:rPr lang="en-US"/>
              <a:t> </a:t>
            </a:r>
            <a:r>
              <a:rPr lang="en-US" err="1"/>
              <a:t>oren</a:t>
            </a:r>
            <a:r>
              <a:rPr lang="en-US"/>
              <a:t> </a:t>
            </a:r>
            <a:r>
              <a:rPr lang="en-US" err="1"/>
              <a:t>klinken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voelde</a:t>
            </a:r>
            <a:r>
              <a:rPr lang="en-US"/>
              <a:t> het </a:t>
            </a:r>
            <a:r>
              <a:rPr lang="en-US" err="1"/>
              <a:t>ritme</a:t>
            </a:r>
            <a:r>
              <a:rPr lang="en-US"/>
              <a:t>! Wat was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heerlijk</a:t>
            </a:r>
            <a:r>
              <a:rPr lang="en-US"/>
              <a:t>! Net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vroeger</a:t>
            </a:r>
            <a:r>
              <a:rPr lang="en-US"/>
              <a:t> </a:t>
            </a:r>
            <a:r>
              <a:rPr lang="en-US" err="1"/>
              <a:t>thuis</a:t>
            </a:r>
            <a:r>
              <a:rPr lang="en-US"/>
              <a:t>, in Guinee!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DDBCC-95F7-0A45-8C9B-B50C07989F1D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9711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8D942-9C2E-1446-A285-0D77C00EA983}" type="datetimeFigureOut">
              <a:rPr lang="nl-NL" smtClean="0"/>
              <a:pPr/>
              <a:t>13-4-2023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FEC2-2305-7144-BC70-3932EAD2F5D1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11ArwzF5muc?feature=oembed" TargetMode="External"/><Relationship Id="rId6" Type="http://schemas.openxmlformats.org/officeDocument/2006/relationships/hyperlink" Target="https://www.youtube.com/watch?v=11ArwzF5muc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23IMkE4n8o?start=35&amp;feature=oembed" TargetMode="External"/><Relationship Id="rId6" Type="http://schemas.openxmlformats.org/officeDocument/2006/relationships/hyperlink" Target="https://youtu.be/E23IMkE4n8o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hyperlink" Target="https://www.youtube.com/watch?v=dx-yJnJmnmo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x-yJnJmnmo?feature=oembed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imberly.molina@rozet.nl" TargetMode="External"/><Relationship Id="rId5" Type="http://schemas.openxmlformats.org/officeDocument/2006/relationships/hyperlink" Target="mailto:annemieke.vervoort@introdans.nl" TargetMode="External"/><Relationship Id="rId4" Type="http://schemas.openxmlformats.org/officeDocument/2006/relationships/hyperlink" Target="https://youtu.be/YqBOOkvoB7Q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nneke.ingwersen@rozet.nl" TargetMode="External"/><Relationship Id="rId4" Type="http://schemas.openxmlformats.org/officeDocument/2006/relationships/hyperlink" Target="https://rozet.nl/onderwijs/primair-onderwijs/keti-kot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ozet.nl/wp-content/uploads/2022/06/leeslijst-keti-koti-voor-bovenbouw.pdf" TargetMode="External"/><Relationship Id="rId5" Type="http://schemas.openxmlformats.org/officeDocument/2006/relationships/hyperlink" Target="https://rozet.nl/wp-content/uploads/2022/06/leeslijst-keti-koti-voor-middenbouw.pdf" TargetMode="External"/><Relationship Id="rId4" Type="http://schemas.openxmlformats.org/officeDocument/2006/relationships/hyperlink" Target="https://rozet.nl/wp-content/uploads/2022/06/leeslijst-keti-koti-voor-onderbouw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s://digitalescheurkalender.com/#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U4srr5l6YuU" TargetMode="Externa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penluchtmuseum.nl/page/408/feest-in-nederland?taal=nl" TargetMode="External"/><Relationship Id="rId5" Type="http://schemas.openxmlformats.org/officeDocument/2006/relationships/hyperlink" Target="https://www.openluchtmuseum.nl/page/2803/welk-vrijheidsfeest-vier-jij" TargetMode="External"/><Relationship Id="rId4" Type="http://schemas.openxmlformats.org/officeDocument/2006/relationships/hyperlink" Target="https://www.openluchtmuseum.nl/vrijheid/verdiepin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rikamuseum.nl/nl/onderwijs/primair-onderwijs/vrijheidstour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frikamuseum.nl/nl/onderwijs/primair-onderwijs/slavernij-niet-voorbij-de-kla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www.youtube.com/watch?v=ZhJsK6-hu7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s://www.lessonup.com/nl/lesson/hNXsEFHdMzC72xCB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quaco.info/" TargetMode="Externa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ollectiegelderland.nl/mmkarnhem/object/1b27f4aa-06d6-281e-34c5-0b0b8f21983c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58850" y="654050"/>
            <a:ext cx="545465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4800">
                <a:solidFill>
                  <a:schemeClr val="bg1"/>
                </a:solidFill>
                <a:latin typeface="Calibri Light"/>
                <a:cs typeface="Calibri Light"/>
              </a:rPr>
              <a:t>Keti </a:t>
            </a:r>
            <a:r>
              <a:rPr lang="de-DE" sz="4800" err="1">
                <a:solidFill>
                  <a:schemeClr val="bg1"/>
                </a:solidFill>
                <a:latin typeface="Calibri Light"/>
                <a:cs typeface="Calibri Light"/>
              </a:rPr>
              <a:t>Koti</a:t>
            </a:r>
            <a:r>
              <a:rPr lang="de-DE" sz="4800">
                <a:solidFill>
                  <a:schemeClr val="bg1"/>
                </a:solidFill>
                <a:latin typeface="Calibri Light"/>
                <a:cs typeface="Calibri Light"/>
              </a:rPr>
              <a:t> Junior Arnhem</a:t>
            </a:r>
            <a:endParaRPr lang="nl-NL" sz="48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nl-NL" sz="3200" i="1">
                <a:solidFill>
                  <a:schemeClr val="bg1"/>
                </a:solidFill>
                <a:cs typeface="Calibri"/>
              </a:rPr>
              <a:t>Diverse kunstvakken</a:t>
            </a:r>
          </a:p>
          <a:p>
            <a:r>
              <a:rPr lang="nl-NL" sz="3200" i="1">
                <a:solidFill>
                  <a:schemeClr val="bg1"/>
                </a:solidFill>
              </a:rPr>
              <a:t>Groepen 5-8</a:t>
            </a:r>
            <a:endParaRPr lang="nl-NL" sz="3200" i="1">
              <a:solidFill>
                <a:schemeClr val="bg1"/>
              </a:solidFill>
              <a:cs typeface="Calibri"/>
            </a:endParaRPr>
          </a:p>
          <a:p>
            <a:endParaRPr lang="nl-NL" sz="3200" i="1">
              <a:solidFill>
                <a:schemeClr val="bg1"/>
              </a:solidFill>
              <a:cs typeface="Calibri"/>
            </a:endParaRPr>
          </a:p>
          <a:p>
            <a:endParaRPr lang="nl-NL" sz="3200" i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Afbeelding 7">
            <a:extLst>
              <a:ext uri="{FF2B5EF4-FFF2-40B4-BE49-F238E27FC236}">
                <a16:creationId xmlns:a16="http://schemas.microsoft.com/office/drawing/2014/main" id="{239EEE38-7B44-3F73-1AEC-F5E4E37A7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3844230"/>
            <a:ext cx="1504950" cy="10033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BFC52CB-A878-BAD1-B856-F8CEDAAB7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6858" y="4418319"/>
            <a:ext cx="2648762" cy="4292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8140F8E-B0B7-5F6B-ACD5-02ADCDA3573B}"/>
              </a:ext>
            </a:extLst>
          </p:cNvPr>
          <p:cNvSpPr txBox="1"/>
          <p:nvPr/>
        </p:nvSpPr>
        <p:spPr>
          <a:xfrm>
            <a:off x="819150" y="1314450"/>
            <a:ext cx="40005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 err="1">
                <a:latin typeface="Anivers" panose="02000000000000000000" pitchFamily="50" charset="0"/>
              </a:rPr>
              <a:t>Quaco</a:t>
            </a:r>
            <a:r>
              <a:rPr lang="nl-NL" b="1" dirty="0">
                <a:latin typeface="Anivers" panose="02000000000000000000" pitchFamily="50" charset="0"/>
              </a:rPr>
              <a:t> danst in gedachten...</a:t>
            </a:r>
            <a:endParaRPr lang="nl-NL" b="1" dirty="0">
              <a:latin typeface="Anivers" panose="02000000000000000000" pitchFamily="50" charset="0"/>
              <a:cs typeface="Calibri"/>
            </a:endParaRPr>
          </a:p>
        </p:txBody>
      </p:sp>
      <p:pic>
        <p:nvPicPr>
          <p:cNvPr id="3" name="Afbeelding 5" descr="Afbeelding met tekst, boek&#10;&#10;Automatisch gegenereerde beschrijving">
            <a:extLst>
              <a:ext uri="{FF2B5EF4-FFF2-40B4-BE49-F238E27FC236}">
                <a16:creationId xmlns:a16="http://schemas.microsoft.com/office/drawing/2014/main" id="{A2292FAB-ACEA-65FB-1DCE-F96B5BD50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2462679"/>
            <a:ext cx="4165600" cy="1792941"/>
          </a:xfrm>
          <a:prstGeom prst="rect">
            <a:avLst/>
          </a:prstGeom>
        </p:spPr>
      </p:pic>
      <p:pic>
        <p:nvPicPr>
          <p:cNvPr id="7" name="Afbeelding 9" descr="Afbeelding met tekst, boek&#10;&#10;Automatisch gegenereerde beschrijving">
            <a:extLst>
              <a:ext uri="{FF2B5EF4-FFF2-40B4-BE49-F238E27FC236}">
                <a16:creationId xmlns:a16="http://schemas.microsoft.com/office/drawing/2014/main" id="{803CBDE4-006C-06AC-3005-9FFB2375F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50" y="900141"/>
            <a:ext cx="2743200" cy="34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8140F8E-B0B7-5F6B-ACD5-02ADCDA3573B}"/>
              </a:ext>
            </a:extLst>
          </p:cNvPr>
          <p:cNvSpPr txBox="1"/>
          <p:nvPr/>
        </p:nvSpPr>
        <p:spPr>
          <a:xfrm>
            <a:off x="813285" y="616937"/>
            <a:ext cx="72961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Anivers" panose="02000000000000000000" pitchFamily="50" charset="0"/>
              </a:rPr>
              <a:t>Dans en muziek uit de Nederlandse </a:t>
            </a:r>
            <a:r>
              <a:rPr lang="nl-NL" b="1" dirty="0">
                <a:latin typeface="Anivers" panose="02000000000000000000" pitchFamily="50" charset="0"/>
                <a:ea typeface="+mn-lt"/>
                <a:cs typeface="+mn-lt"/>
              </a:rPr>
              <a:t>koloniën</a:t>
            </a:r>
            <a:r>
              <a:rPr lang="nl-NL" b="1" dirty="0">
                <a:latin typeface="Anivers" panose="02000000000000000000" pitchFamily="50" charset="0"/>
              </a:rPr>
              <a:t> in het Caribische gebied</a:t>
            </a:r>
            <a:endParaRPr lang="nl-NL" dirty="0">
              <a:latin typeface="Anivers" panose="02000000000000000000" pitchFamily="50" charset="0"/>
            </a:endParaRPr>
          </a:p>
        </p:txBody>
      </p:sp>
      <p:pic>
        <p:nvPicPr>
          <p:cNvPr id="4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D2E3BD54-9193-9460-260B-EB5F0FC09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068848"/>
            <a:ext cx="2743200" cy="36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lesformat pp4.jpg">
            <a:extLst>
              <a:ext uri="{FF2B5EF4-FFF2-40B4-BE49-F238E27FC236}">
                <a16:creationId xmlns:a16="http://schemas.microsoft.com/office/drawing/2014/main" id="{331ECF60-D007-B46B-0506-1922B4561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657767" y="8264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Anivers" panose="02000000000000000000" pitchFamily="50" charset="0"/>
              </a:rPr>
              <a:t>Wat is </a:t>
            </a:r>
            <a:r>
              <a:rPr lang="nl-NL" b="1" dirty="0" err="1">
                <a:latin typeface="Anivers" panose="02000000000000000000" pitchFamily="50" charset="0"/>
                <a:ea typeface="+mn-lt"/>
                <a:cs typeface="+mn-lt"/>
              </a:rPr>
              <a:t>Tambú</a:t>
            </a:r>
            <a:r>
              <a:rPr lang="nl-NL" b="1" dirty="0">
                <a:latin typeface="Anivers" panose="02000000000000000000" pitchFamily="50" charset="0"/>
                <a:ea typeface="+mn-lt"/>
                <a:cs typeface="+mn-lt"/>
              </a:rPr>
              <a:t>?</a:t>
            </a:r>
          </a:p>
        </p:txBody>
      </p:sp>
      <p:pic>
        <p:nvPicPr>
          <p:cNvPr id="3" name="Onlinemedia 2" title="Vernon Chatlein - Telelé (live @TivoliVredenburg Utrecht)">
            <a:hlinkClick r:id="" action="ppaction://media"/>
            <a:extLst>
              <a:ext uri="{FF2B5EF4-FFF2-40B4-BE49-F238E27FC236}">
                <a16:creationId xmlns:a16="http://schemas.microsoft.com/office/drawing/2014/main" id="{6FE1836B-3F38-6F70-CF0E-B5D8557834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17550" y="1511300"/>
            <a:ext cx="3644900" cy="240665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742D963-2428-C2E8-43DE-4579CC142FEC}"/>
              </a:ext>
            </a:extLst>
          </p:cNvPr>
          <p:cNvSpPr txBox="1"/>
          <p:nvPr/>
        </p:nvSpPr>
        <p:spPr>
          <a:xfrm>
            <a:off x="4492625" y="1514475"/>
            <a:ext cx="2266950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Kijk naar de film van een optreden van muzikant </a:t>
            </a:r>
            <a:r>
              <a:rPr lang="nl-NL" sz="1400" dirty="0" err="1">
                <a:latin typeface="Anivers" panose="02000000000000000000" pitchFamily="50" charset="0"/>
                <a:ea typeface="+mn-lt"/>
                <a:cs typeface="+mn-lt"/>
              </a:rPr>
              <a:t>Vernon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 </a:t>
            </a:r>
            <a:r>
              <a:rPr lang="nl-NL" sz="1400" dirty="0" err="1">
                <a:latin typeface="Anivers" panose="02000000000000000000" pitchFamily="50" charset="0"/>
                <a:ea typeface="+mn-lt"/>
                <a:cs typeface="+mn-lt"/>
              </a:rPr>
              <a:t>Cheitlan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 die de muzieksoort </a:t>
            </a:r>
            <a:r>
              <a:rPr lang="nl-NL" sz="1400" b="1" dirty="0" err="1">
                <a:latin typeface="Anivers" panose="02000000000000000000" pitchFamily="50" charset="0"/>
                <a:ea typeface="+mn-lt"/>
                <a:cs typeface="+mn-lt"/>
              </a:rPr>
              <a:t>Tambú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 speelt, o.a. op een </a:t>
            </a:r>
            <a:r>
              <a:rPr lang="nl-NL" sz="1400" b="1" dirty="0" err="1">
                <a:latin typeface="Anivers" panose="02000000000000000000" pitchFamily="50" charset="0"/>
                <a:ea typeface="+mn-lt"/>
                <a:cs typeface="+mn-lt"/>
              </a:rPr>
              <a:t>Tambú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: </a:t>
            </a:r>
          </a:p>
          <a:p>
            <a:endParaRPr lang="nl-NL" sz="1400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  <a:hlinkClick r:id="rId6"/>
              </a:rPr>
              <a:t>https://www.youtube.com/watch?v=11ArwzF5muc</a:t>
            </a:r>
            <a:endParaRPr lang="nl-NL" sz="14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dirty="0">
              <a:cs typeface="Calibri"/>
            </a:endParaRPr>
          </a:p>
        </p:txBody>
      </p:sp>
      <p:pic>
        <p:nvPicPr>
          <p:cNvPr id="6" name="Afbeelding 6" descr="Afbeelding met groen, binnen, vat, plant&#10;&#10;Automatisch gegenereerde beschrijving">
            <a:extLst>
              <a:ext uri="{FF2B5EF4-FFF2-40B4-BE49-F238E27FC236}">
                <a16:creationId xmlns:a16="http://schemas.microsoft.com/office/drawing/2014/main" id="{6BA5B5C1-EEDC-4D96-1814-EE1E771B3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925" y="1519238"/>
            <a:ext cx="1606550" cy="24288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esformat pp4.jpg">
            <a:extLst>
              <a:ext uri="{FF2B5EF4-FFF2-40B4-BE49-F238E27FC236}">
                <a16:creationId xmlns:a16="http://schemas.microsoft.com/office/drawing/2014/main" id="{7188C0FE-1C53-BDBF-038C-CFF376B2B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30EB756-F0BF-28A8-1354-BA03D9CA0443}"/>
              </a:ext>
            </a:extLst>
          </p:cNvPr>
          <p:cNvSpPr txBox="1"/>
          <p:nvPr/>
        </p:nvSpPr>
        <p:spPr>
          <a:xfrm>
            <a:off x="712594" y="1010734"/>
            <a:ext cx="3632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Anivers" panose="02000000000000000000" pitchFamily="50" charset="0"/>
              </a:rPr>
              <a:t>Wat is de Banya op een Du?</a:t>
            </a:r>
          </a:p>
        </p:txBody>
      </p:sp>
      <p:pic>
        <p:nvPicPr>
          <p:cNvPr id="3" name="Onlinemedia 2" title="Kondre Banya Prey">
            <a:hlinkClick r:id="" action="ppaction://media"/>
            <a:extLst>
              <a:ext uri="{FF2B5EF4-FFF2-40B4-BE49-F238E27FC236}">
                <a16:creationId xmlns:a16="http://schemas.microsoft.com/office/drawing/2014/main" id="{7EDCA272-7829-805A-0F4F-74CB370000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31850" y="1651000"/>
            <a:ext cx="4286250" cy="27686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0667FE-C380-1F13-0545-3392A37E62FA}"/>
              </a:ext>
            </a:extLst>
          </p:cNvPr>
          <p:cNvSpPr txBox="1"/>
          <p:nvPr/>
        </p:nvSpPr>
        <p:spPr>
          <a:xfrm>
            <a:off x="5492750" y="3162300"/>
            <a:ext cx="2743200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Film van een </a:t>
            </a:r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</a:rPr>
              <a:t>Kondre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 Banya </a:t>
            </a:r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</a:rPr>
              <a:t>Prey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:</a:t>
            </a: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6"/>
              </a:rPr>
              <a:t>https://youtu.be/E23IMkE4n8o</a:t>
            </a:r>
            <a:endParaRPr lang="nl-NL" sz="1600" dirty="0">
              <a:latin typeface="Anivers" panose="02000000000000000000" pitchFamily="50" charset="0"/>
              <a:cs typeface="Calibri"/>
            </a:endParaRPr>
          </a:p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5602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4.jpg">
            <a:extLst>
              <a:ext uri="{FF2B5EF4-FFF2-40B4-BE49-F238E27FC236}">
                <a16:creationId xmlns:a16="http://schemas.microsoft.com/office/drawing/2014/main" id="{986661F7-315B-355C-EE16-6A3AEC573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30EB756-F0BF-28A8-1354-BA03D9CA0443}"/>
              </a:ext>
            </a:extLst>
          </p:cNvPr>
          <p:cNvSpPr txBox="1"/>
          <p:nvPr/>
        </p:nvSpPr>
        <p:spPr>
          <a:xfrm>
            <a:off x="495920" y="59736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Anivers" panose="02000000000000000000" pitchFamily="50" charset="0"/>
                <a:ea typeface="+mn-lt"/>
                <a:cs typeface="+mn-lt"/>
              </a:rPr>
              <a:t>Wat is Capoeira?</a:t>
            </a:r>
          </a:p>
        </p:txBody>
      </p:sp>
      <p:pic>
        <p:nvPicPr>
          <p:cNvPr id="5" name="Onlinemedia 4" title="2014 Afro-Brazilian Carnaval Capoeira">
            <a:hlinkClick r:id="" action="ppaction://media"/>
            <a:extLst>
              <a:ext uri="{FF2B5EF4-FFF2-40B4-BE49-F238E27FC236}">
                <a16:creationId xmlns:a16="http://schemas.microsoft.com/office/drawing/2014/main" id="{FA032F88-6ED9-754B-456C-0A045F719F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52450" y="1060450"/>
            <a:ext cx="4864100" cy="3168650"/>
          </a:xfrm>
          <a:prstGeom prst="rect">
            <a:avLst/>
          </a:prstGeom>
        </p:spPr>
      </p:pic>
      <p:pic>
        <p:nvPicPr>
          <p:cNvPr id="6" name="Afbeelding 6" descr="Afbeelding met persoon, buiten&#10;&#10;Automatisch gegenereerde beschrijving">
            <a:extLst>
              <a:ext uri="{FF2B5EF4-FFF2-40B4-BE49-F238E27FC236}">
                <a16:creationId xmlns:a16="http://schemas.microsoft.com/office/drawing/2014/main" id="{A7AA6A6B-0C17-685F-AE85-C29A170F4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425" y="1016000"/>
            <a:ext cx="1987550" cy="31877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D2D0EBB-62F2-E398-E756-71EF62F22183}"/>
              </a:ext>
            </a:extLst>
          </p:cNvPr>
          <p:cNvSpPr txBox="1"/>
          <p:nvPr/>
        </p:nvSpPr>
        <p:spPr>
          <a:xfrm>
            <a:off x="425450" y="4235450"/>
            <a:ext cx="539115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  <a:hlinkClick r:id="rId7"/>
              </a:rPr>
              <a:t>Afro-</a:t>
            </a:r>
            <a:r>
              <a:rPr lang="nl-NL" sz="1400" dirty="0" err="1">
                <a:latin typeface="Anivers" panose="02000000000000000000" pitchFamily="50" charset="0"/>
                <a:ea typeface="+mn-lt"/>
                <a:cs typeface="+mn-lt"/>
                <a:hlinkClick r:id="rId7"/>
              </a:rPr>
              <a:t>Brasiliaanse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  <a:hlinkClick r:id="rId7"/>
              </a:rPr>
              <a:t> Capoeira</a:t>
            </a:r>
          </a:p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  <a:hlinkClick r:id="rId7"/>
              </a:rPr>
              <a:t>https://www.youtube.com/watch?v=dx-yJnJmnmo</a:t>
            </a:r>
            <a:endParaRPr lang="nl-NL" sz="14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59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1123950" y="730250"/>
            <a:ext cx="48387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b="1" dirty="0">
                <a:latin typeface="Anivers" panose="02000000000000000000" pitchFamily="50" charset="0"/>
              </a:rPr>
              <a:t>Dans de vrijheidsdans van</a:t>
            </a:r>
            <a:r>
              <a:rPr lang="nl-NL" sz="2000" b="1" dirty="0"/>
              <a:t> </a:t>
            </a:r>
            <a:endParaRPr lang="nl-NL" sz="2000" b="1" dirty="0">
              <a:ea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1E6594F-E6FE-4113-1BDC-96187BB15B52}"/>
              </a:ext>
            </a:extLst>
          </p:cNvPr>
          <p:cNvSpPr txBox="1"/>
          <p:nvPr/>
        </p:nvSpPr>
        <p:spPr>
          <a:xfrm>
            <a:off x="1123950" y="1231912"/>
            <a:ext cx="7092950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</a:rPr>
              <a:t>Kijk naar de '</a:t>
            </a:r>
            <a:r>
              <a:rPr lang="nl-NL" sz="1600" dirty="0" err="1">
                <a:latin typeface="Anivers" panose="02000000000000000000" pitchFamily="50" charset="0"/>
              </a:rPr>
              <a:t>Keti</a:t>
            </a:r>
            <a:r>
              <a:rPr lang="nl-NL" sz="1600" dirty="0">
                <a:latin typeface="Anivers" panose="02000000000000000000" pitchFamily="50" charset="0"/>
              </a:rPr>
              <a:t> </a:t>
            </a:r>
            <a:r>
              <a:rPr lang="nl-NL" sz="1600" dirty="0" err="1">
                <a:latin typeface="Anivers" panose="02000000000000000000" pitchFamily="50" charset="0"/>
              </a:rPr>
              <a:t>Koti</a:t>
            </a:r>
            <a:r>
              <a:rPr lang="nl-NL" sz="1600" dirty="0">
                <a:latin typeface="Anivers" panose="02000000000000000000" pitchFamily="50" charset="0"/>
              </a:rPr>
              <a:t> doe mee les' van Introdans: </a:t>
            </a: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4"/>
              </a:rPr>
              <a:t>https://youtu.be/YqBOOkvoB7Q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Wil je liever een dansles? </a:t>
            </a: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Introdans biedt gratis danslessen voor scholen op 26, 27 + 29 juni 2023. Meld je daarvoor aan bij </a:t>
            </a:r>
            <a:r>
              <a:rPr lang="nl-NL" sz="1600" b="0" i="0" u="sng" dirty="0">
                <a:solidFill>
                  <a:srgbClr val="D8066B"/>
                </a:solidFill>
                <a:effectLst/>
                <a:latin typeface="Anivers" panose="02000000000000000000" pitchFamily="50" charset="0"/>
                <a:hlinkClick r:id="rId5"/>
              </a:rPr>
              <a:t>annemieke.vervoort@introdans.nl</a:t>
            </a:r>
            <a:endParaRPr lang="nl-NL" sz="1600" b="0" i="0" u="sng" dirty="0">
              <a:solidFill>
                <a:srgbClr val="D8066B"/>
              </a:solidFill>
              <a:effectLst/>
              <a:latin typeface="Anivers" panose="02000000000000000000" pitchFamily="50" charset="0"/>
            </a:endParaRPr>
          </a:p>
          <a:p>
            <a:endParaRPr lang="nl-NL" sz="1600" dirty="0">
              <a:latin typeface="Anivers" panose="02000000000000000000" pitchFamily="50" charset="0"/>
              <a:ea typeface="Calibri"/>
              <a:cs typeface="Calibri"/>
            </a:endParaRPr>
          </a:p>
          <a:p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Extra: Oefen de dans in de klas met de muziek en stuur een film van jouw dansende klas naar 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onderwijs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6"/>
              </a:rPr>
              <a:t>@rozet.nl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. </a:t>
            </a: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De films worden dan op 1 juli tijdens de Arnhemse viering van </a:t>
            </a:r>
            <a:r>
              <a:rPr lang="nl-NL" sz="1600" dirty="0" err="1">
                <a:latin typeface="Anivers" panose="02000000000000000000" pitchFamily="50" charset="0"/>
                <a:ea typeface="Calibri"/>
                <a:cs typeface="Calibri"/>
              </a:rPr>
              <a:t>Keti</a:t>
            </a: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 </a:t>
            </a:r>
            <a:r>
              <a:rPr lang="nl-NL" sz="1600" dirty="0" err="1">
                <a:latin typeface="Anivers" panose="02000000000000000000" pitchFamily="50" charset="0"/>
                <a:ea typeface="Calibri"/>
                <a:cs typeface="Calibri"/>
              </a:rPr>
              <a:t>Koti</a:t>
            </a: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 Arnhem getoond. </a:t>
            </a:r>
          </a:p>
          <a:p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Kom dan ook, vier </a:t>
            </a:r>
            <a:r>
              <a:rPr lang="nl-NL" sz="1600" dirty="0" err="1">
                <a:latin typeface="Anivers" panose="02000000000000000000" pitchFamily="50" charset="0"/>
                <a:ea typeface="Calibri"/>
                <a:cs typeface="Calibri"/>
              </a:rPr>
              <a:t>Keti</a:t>
            </a: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 </a:t>
            </a:r>
            <a:r>
              <a:rPr lang="nl-NL" sz="1600" dirty="0" err="1">
                <a:latin typeface="Anivers" panose="02000000000000000000" pitchFamily="50" charset="0"/>
                <a:ea typeface="Calibri"/>
                <a:cs typeface="Calibri"/>
              </a:rPr>
              <a:t>Koti</a:t>
            </a: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 Arnhem.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365C306-27D0-3D88-370D-2CF5BCC2D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823" y="738095"/>
            <a:ext cx="2424223" cy="3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84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3BCA5D-42D6-F40C-5F37-629DCA4322F0}"/>
              </a:ext>
            </a:extLst>
          </p:cNvPr>
          <p:cNvSpPr txBox="1"/>
          <p:nvPr/>
        </p:nvSpPr>
        <p:spPr>
          <a:xfrm>
            <a:off x="1339701" y="1120101"/>
            <a:ext cx="6900531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1400" dirty="0">
                <a:latin typeface="Anivers" panose="02000000000000000000" pitchFamily="50" charset="0"/>
              </a:rPr>
              <a:t>Met welke werkvorm (uit de kunsten) wil je met de leerlingen verder werken op het eerder aangeboden materiaal?</a:t>
            </a:r>
          </a:p>
          <a:p>
            <a:endParaRPr lang="nl-NL" sz="1400" dirty="0">
              <a:latin typeface="Anivers" panose="02000000000000000000" pitchFamily="50" charset="0"/>
              <a:ea typeface="Calibri"/>
              <a:cs typeface="Calibri"/>
            </a:endParaRPr>
          </a:p>
          <a:p>
            <a:r>
              <a:rPr lang="nl-NL" sz="1400" dirty="0">
                <a:latin typeface="Anivers" panose="02000000000000000000" pitchFamily="50" charset="0"/>
                <a:ea typeface="Calibri"/>
                <a:cs typeface="Calibri"/>
              </a:rPr>
              <a:t>Welke verwerkingsopdracht kun jij verzinnen?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latin typeface="Anivers" panose="02000000000000000000" pitchFamily="50" charset="0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 panose="02000000000000000000" pitchFamily="50" charset="0"/>
                <a:ea typeface="Calibri"/>
                <a:cs typeface="Calibri"/>
              </a:rPr>
              <a:t>Vertellen of schrijven van een eigen verhaal over het leven van </a:t>
            </a:r>
            <a:r>
              <a:rPr lang="nl-NL" sz="1400" dirty="0" err="1">
                <a:latin typeface="Anivers" panose="02000000000000000000" pitchFamily="50" charset="0"/>
                <a:ea typeface="Calibri"/>
                <a:cs typeface="Calibri"/>
              </a:rPr>
              <a:t>Quaco</a:t>
            </a:r>
            <a:r>
              <a:rPr lang="nl-NL" sz="1400" dirty="0">
                <a:latin typeface="Anivers" panose="02000000000000000000" pitchFamily="50" charset="0"/>
                <a:ea typeface="Calibri"/>
                <a:cs typeface="Calibri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/>
                <a:ea typeface="Calibri"/>
                <a:cs typeface="Calibri"/>
              </a:rPr>
              <a:t>Ontwerpen van een standbeeld voor de vrijheid?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/>
                <a:ea typeface="Calibri"/>
                <a:cs typeface="Calibri"/>
              </a:rPr>
              <a:t>Met gebaar en mimiek </a:t>
            </a:r>
            <a:r>
              <a:rPr lang="nl-NL" sz="1400" i="1" dirty="0">
                <a:latin typeface="Anivers"/>
                <a:ea typeface="Calibri"/>
                <a:cs typeface="Calibri"/>
              </a:rPr>
              <a:t>tableaus vivants </a:t>
            </a:r>
            <a:r>
              <a:rPr lang="nl-NL" sz="1400" dirty="0">
                <a:latin typeface="Anivers"/>
                <a:ea typeface="Calibri"/>
                <a:cs typeface="Calibri"/>
              </a:rPr>
              <a:t>poseren rondom het leven van </a:t>
            </a:r>
            <a:r>
              <a:rPr lang="nl-NL" sz="1400" dirty="0" err="1">
                <a:latin typeface="Anivers"/>
                <a:ea typeface="Calibri"/>
                <a:cs typeface="Calibri"/>
              </a:rPr>
              <a:t>Quaco</a:t>
            </a:r>
            <a:r>
              <a:rPr lang="nl-NL" sz="1400" dirty="0">
                <a:latin typeface="Anivers"/>
                <a:ea typeface="Calibri"/>
                <a:cs typeface="Calibri"/>
              </a:rPr>
              <a:t>?</a:t>
            </a: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 panose="02000000000000000000" pitchFamily="50" charset="0"/>
                <a:ea typeface="Calibri"/>
                <a:cs typeface="Calibri"/>
              </a:rPr>
              <a:t>Een eigen vrijheidsdans verzinnen?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 panose="02000000000000000000" pitchFamily="50" charset="0"/>
                <a:ea typeface="Calibri"/>
                <a:cs typeface="Calibri"/>
              </a:rPr>
              <a:t>Muziek maken geïnspireerd door de muziek die gehoord hebt?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C502EED-6D82-2E5C-98B2-D1570C28A92B}"/>
              </a:ext>
            </a:extLst>
          </p:cNvPr>
          <p:cNvSpPr txBox="1"/>
          <p:nvPr/>
        </p:nvSpPr>
        <p:spPr>
          <a:xfrm>
            <a:off x="1339701" y="514746"/>
            <a:ext cx="4657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/>
              <a:t>Wat laat je de leerlingen </a:t>
            </a:r>
            <a:r>
              <a:rPr lang="nl-NL" b="1"/>
              <a:t>zelf doen/</a:t>
            </a:r>
            <a:r>
              <a:rPr lang="nl-NL" sz="1800" b="1"/>
              <a:t>maken?</a:t>
            </a:r>
            <a:endParaRPr lang="nl-NL" sz="1800" b="1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lesformat p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lesformat pp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368550" y="1561991"/>
            <a:ext cx="4927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endParaRPr lang="nl-NL" sz="2400" i="1"/>
          </a:p>
          <a:p>
            <a:pPr>
              <a:buFont typeface="Arial"/>
              <a:buChar char="•"/>
            </a:pPr>
            <a:endParaRPr lang="nl-NL" sz="2400" i="1"/>
          </a:p>
          <a:p>
            <a:pPr>
              <a:buFont typeface="Arial"/>
              <a:buChar char="•"/>
            </a:pPr>
            <a:endParaRPr lang="nl-NL" sz="2400" i="1"/>
          </a:p>
        </p:txBody>
      </p:sp>
      <p:sp>
        <p:nvSpPr>
          <p:cNvPr id="5" name="Tekstvak 4"/>
          <p:cNvSpPr txBox="1"/>
          <p:nvPr/>
        </p:nvSpPr>
        <p:spPr>
          <a:xfrm>
            <a:off x="1073150" y="2108200"/>
            <a:ext cx="7092950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Font typeface="Arial"/>
              <a:buChar char="•"/>
            </a:pPr>
            <a:r>
              <a:rPr lang="nl-NL" sz="1600" i="1" dirty="0">
                <a:solidFill>
                  <a:srgbClr val="000000"/>
                </a:solidFill>
                <a:latin typeface="Anivers" panose="02000000000000000000" pitchFamily="50" charset="0"/>
              </a:rPr>
              <a:t> </a:t>
            </a:r>
            <a:r>
              <a:rPr lang="nl-NL" sz="1600" dirty="0">
                <a:solidFill>
                  <a:srgbClr val="000000"/>
                </a:solidFill>
                <a:latin typeface="Anivers" panose="02000000000000000000" pitchFamily="50" charset="0"/>
              </a:rPr>
              <a:t>de geschiedenis van slavernij van Arnhem kennen</a:t>
            </a:r>
          </a:p>
          <a:p>
            <a:pPr>
              <a:buFont typeface="Arial"/>
              <a:buChar char="•"/>
            </a:pPr>
            <a:endParaRPr lang="nl-NL" sz="1600" dirty="0">
              <a:solidFill>
                <a:srgbClr val="000000"/>
              </a:solidFill>
              <a:latin typeface="Anivers" panose="02000000000000000000" pitchFamily="50" charset="0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1600" dirty="0">
                <a:solidFill>
                  <a:srgbClr val="000000"/>
                </a:solidFill>
                <a:latin typeface="Anivers" panose="02000000000000000000" pitchFamily="50" charset="0"/>
                <a:cs typeface="Calibri"/>
              </a:rPr>
              <a:t> de herdenking en viering van </a:t>
            </a:r>
            <a:r>
              <a:rPr lang="nl-NL" sz="1600" dirty="0" err="1">
                <a:solidFill>
                  <a:srgbClr val="000000"/>
                </a:solidFill>
                <a:latin typeface="Anivers" panose="02000000000000000000" pitchFamily="50" charset="0"/>
                <a:cs typeface="Calibri"/>
              </a:rPr>
              <a:t>Keti</a:t>
            </a:r>
            <a:r>
              <a:rPr lang="nl-NL" sz="1600" dirty="0">
                <a:solidFill>
                  <a:srgbClr val="000000"/>
                </a:solidFill>
                <a:latin typeface="Anivers" panose="02000000000000000000" pitchFamily="50" charset="0"/>
                <a:cs typeface="Calibri"/>
              </a:rPr>
              <a:t> </a:t>
            </a:r>
            <a:r>
              <a:rPr lang="nl-NL" sz="1600" dirty="0" err="1">
                <a:solidFill>
                  <a:srgbClr val="000000"/>
                </a:solidFill>
                <a:latin typeface="Anivers" panose="02000000000000000000" pitchFamily="50" charset="0"/>
                <a:cs typeface="Calibri"/>
              </a:rPr>
              <a:t>Koti</a:t>
            </a:r>
            <a:r>
              <a:rPr lang="nl-NL" sz="1600" dirty="0">
                <a:solidFill>
                  <a:srgbClr val="000000"/>
                </a:solidFill>
                <a:latin typeface="Anivers" panose="02000000000000000000" pitchFamily="50" charset="0"/>
                <a:cs typeface="Calibri"/>
              </a:rPr>
              <a:t> kennen</a:t>
            </a:r>
          </a:p>
          <a:p>
            <a:pPr>
              <a:buFont typeface="Arial"/>
              <a:buChar char="•"/>
            </a:pPr>
            <a:endParaRPr lang="nl-NL" sz="1600" dirty="0">
              <a:solidFill>
                <a:srgbClr val="000000"/>
              </a:solidFill>
              <a:latin typeface="Anivers" panose="02000000000000000000" pitchFamily="50" charset="0"/>
              <a:cs typeface="Calibri"/>
            </a:endParaRPr>
          </a:p>
          <a:p>
            <a:pPr>
              <a:buFont typeface="Arial"/>
              <a:buChar char="•"/>
            </a:pPr>
            <a:r>
              <a:rPr lang="nl-NL" sz="1600" dirty="0">
                <a:solidFill>
                  <a:srgbClr val="000000"/>
                </a:solidFill>
                <a:latin typeface="Anivers" panose="02000000000000000000" pitchFamily="50" charset="0"/>
              </a:rPr>
              <a:t> een dans en voer hem samen uit </a:t>
            </a:r>
            <a:endParaRPr lang="nl-NL" sz="1600" dirty="0">
              <a:solidFill>
                <a:srgbClr val="000000"/>
              </a:solidFill>
              <a:latin typeface="Anivers" panose="02000000000000000000" pitchFamily="50" charset="0"/>
              <a:cs typeface="Calibri"/>
            </a:endParaRPr>
          </a:p>
          <a:p>
            <a:pPr>
              <a:buFont typeface="Arial"/>
              <a:buChar char="•"/>
            </a:pPr>
            <a:endParaRPr lang="nl-NL" dirty="0">
              <a:solidFill>
                <a:srgbClr val="000000"/>
              </a:solidFill>
              <a:cs typeface="Calibri"/>
            </a:endParaRPr>
          </a:p>
          <a:p>
            <a:pPr>
              <a:buFont typeface="Arial"/>
              <a:buChar char="•"/>
            </a:pPr>
            <a:endParaRPr lang="nl-NL" dirty="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2" name="Afbeelding 2" descr="Afbeelding met tekst, boek&#10;&#10;Automatisch gegenereerde beschrijving">
            <a:extLst>
              <a:ext uri="{FF2B5EF4-FFF2-40B4-BE49-F238E27FC236}">
                <a16:creationId xmlns:a16="http://schemas.microsoft.com/office/drawing/2014/main" id="{71D81FB1-B45A-1D87-CA8A-57673332A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50" y="963641"/>
            <a:ext cx="2743200" cy="340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58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C404675-9CB8-0BDF-60B1-89DDD69D702A}"/>
              </a:ext>
            </a:extLst>
          </p:cNvPr>
          <p:cNvSpPr txBox="1"/>
          <p:nvPr/>
        </p:nvSpPr>
        <p:spPr>
          <a:xfrm>
            <a:off x="850605" y="1403498"/>
            <a:ext cx="277191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Anivers" panose="02000000000000000000" pitchFamily="50" charset="0"/>
              </a:rPr>
              <a:t>Evalueer met de leerlingen: </a:t>
            </a:r>
          </a:p>
          <a:p>
            <a:endParaRPr lang="nl-NL" sz="1400" dirty="0">
              <a:latin typeface="Anivers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 panose="02000000000000000000" pitchFamily="50" charset="0"/>
              </a:rPr>
              <a:t>Hoe ging het met de opdracht?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 panose="02000000000000000000" pitchFamily="50" charset="0"/>
              </a:rPr>
              <a:t>Wat is het geworden?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latin typeface="Anivers" panose="02000000000000000000" pitchFamily="50" charset="0"/>
              </a:rPr>
              <a:t>Wat zien de anderen erin?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lesformat pp4.jpg">
            <a:extLst>
              <a:ext uri="{FF2B5EF4-FFF2-40B4-BE49-F238E27FC236}">
                <a16:creationId xmlns:a16="http://schemas.microsoft.com/office/drawing/2014/main" id="{F103E8BC-8BC7-8C98-56BD-7BC24D69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1384300" y="914400"/>
            <a:ext cx="60071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b="1" dirty="0">
                <a:latin typeface="Anivers" panose="02000000000000000000" pitchFamily="50" charset="0"/>
              </a:rPr>
              <a:t>EXTRA Programma </a:t>
            </a:r>
            <a:r>
              <a:rPr lang="nl-NL" sz="2000" b="1" dirty="0" err="1">
                <a:latin typeface="Anivers" panose="02000000000000000000" pitchFamily="50" charset="0"/>
              </a:rPr>
              <a:t>KetiKotiJuniorArnhem</a:t>
            </a:r>
            <a:endParaRPr lang="nl-NL" sz="2000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66D9FA9-8E1E-6593-352E-BAD4F70ACE59}"/>
              </a:ext>
            </a:extLst>
          </p:cNvPr>
          <p:cNvSpPr txBox="1"/>
          <p:nvPr/>
        </p:nvSpPr>
        <p:spPr>
          <a:xfrm>
            <a:off x="1384300" y="1738969"/>
            <a:ext cx="6792138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Rozet onderwijs organiseert in 2023/24 allerlei cultuur-educatieve activiteiten rondom </a:t>
            </a:r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</a:rPr>
              <a:t>KetiKotiJuniorArnhem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. </a:t>
            </a:r>
          </a:p>
          <a:p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Kijk daarvoor 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4"/>
              </a:rPr>
              <a:t>hier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 op de website of mail 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5"/>
              </a:rPr>
              <a:t>anneke.ingwersen@rozet.nl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2452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>
            <a:extLst>
              <a:ext uri="{FF2B5EF4-FFF2-40B4-BE49-F238E27FC236}">
                <a16:creationId xmlns:a16="http://schemas.microsoft.com/office/drawing/2014/main" id="{3A6505CC-A06C-7021-263F-4C2A8D166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857250" y="730766"/>
            <a:ext cx="60833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b="1" dirty="0">
                <a:latin typeface="Anivers" panose="02000000000000000000" pitchFamily="50" charset="0"/>
              </a:rPr>
              <a:t>EXTRA Lees meer over </a:t>
            </a:r>
            <a:r>
              <a:rPr lang="nl-NL" sz="2000" b="1" dirty="0" err="1">
                <a:latin typeface="Anivers" panose="02000000000000000000" pitchFamily="50" charset="0"/>
              </a:rPr>
              <a:t>Keti</a:t>
            </a:r>
            <a:r>
              <a:rPr lang="nl-NL" sz="2000" b="1" dirty="0">
                <a:latin typeface="Anivers" panose="02000000000000000000" pitchFamily="50" charset="0"/>
              </a:rPr>
              <a:t> </a:t>
            </a:r>
            <a:r>
              <a:rPr lang="nl-NL" sz="2000" b="1" dirty="0" err="1">
                <a:latin typeface="Anivers" panose="02000000000000000000" pitchFamily="50" charset="0"/>
              </a:rPr>
              <a:t>Koti</a:t>
            </a:r>
            <a:endParaRPr lang="nl-NL" sz="2000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1F8ABC-69A4-DD94-DBCB-F8AEC438030F}"/>
              </a:ext>
            </a:extLst>
          </p:cNvPr>
          <p:cNvSpPr txBox="1"/>
          <p:nvPr/>
        </p:nvSpPr>
        <p:spPr>
          <a:xfrm>
            <a:off x="857250" y="1247258"/>
            <a:ext cx="775512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</a:rPr>
              <a:t>Wil jouw klas meer lezen over </a:t>
            </a:r>
            <a:r>
              <a:rPr lang="nl-NL" sz="1600" dirty="0" err="1">
                <a:latin typeface="Anivers" panose="02000000000000000000" pitchFamily="50" charset="0"/>
              </a:rPr>
              <a:t>Keti</a:t>
            </a:r>
            <a:r>
              <a:rPr lang="nl-NL" sz="1600" dirty="0">
                <a:latin typeface="Anivers" panose="02000000000000000000" pitchFamily="50" charset="0"/>
              </a:rPr>
              <a:t> </a:t>
            </a:r>
            <a:r>
              <a:rPr lang="nl-NL" sz="1600" dirty="0" err="1">
                <a:latin typeface="Anivers" panose="02000000000000000000" pitchFamily="50" charset="0"/>
              </a:rPr>
              <a:t>Koti</a:t>
            </a:r>
            <a:r>
              <a:rPr lang="nl-NL" sz="1600" dirty="0">
                <a:latin typeface="Anivers" panose="02000000000000000000" pitchFamily="50" charset="0"/>
              </a:rPr>
              <a:t>, vrijheid, slavernij en de koloniale geschiedenis van Nederland? </a:t>
            </a:r>
          </a:p>
          <a:p>
            <a:endParaRPr lang="nl-NL" sz="1600" dirty="0">
              <a:latin typeface="Anivers" panose="02000000000000000000" pitchFamily="50" charset="0"/>
            </a:endParaRPr>
          </a:p>
          <a:p>
            <a:r>
              <a:rPr lang="nl-NL" sz="1600" dirty="0">
                <a:latin typeface="Anivers" panose="02000000000000000000" pitchFamily="50" charset="0"/>
              </a:rPr>
              <a:t>Op de website van Rozet staan lijsten met boeken voor kinderen van 6-12 jaar: </a:t>
            </a:r>
            <a:endParaRPr lang="nl-NL" sz="1600" dirty="0">
              <a:latin typeface="Anivers" panose="02000000000000000000" pitchFamily="50" charset="0"/>
              <a:ea typeface="Calibri"/>
              <a:cs typeface="Calibri"/>
            </a:endParaRPr>
          </a:p>
          <a:p>
            <a:endParaRPr lang="nl-NL" sz="1600" dirty="0">
              <a:latin typeface="Anivers" panose="02000000000000000000" pitchFamily="50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Onderbouw: </a:t>
            </a:r>
            <a:r>
              <a:rPr lang="nl-NL" sz="1600" dirty="0">
                <a:latin typeface="Anivers" panose="02000000000000000000" pitchFamily="50" charset="0"/>
                <a:hlinkClick r:id="rId4"/>
              </a:rPr>
              <a:t>leeslijst-keti-koti-voor-onderbouw.pdf (rozet.nl)</a:t>
            </a:r>
            <a:endParaRPr lang="nl-NL" sz="1600" dirty="0">
              <a:latin typeface="Anivers" panose="02000000000000000000" pitchFamily="50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Middenbouw: </a:t>
            </a:r>
            <a:r>
              <a:rPr lang="nl-NL" sz="1600" dirty="0">
                <a:latin typeface="Anivers" panose="02000000000000000000" pitchFamily="50" charset="0"/>
                <a:hlinkClick r:id="rId5"/>
              </a:rPr>
              <a:t>leeslijst-keti-koti-voor-middenbouw.pdf (rozet.nl)</a:t>
            </a:r>
            <a:endParaRPr lang="nl-NL" sz="1600" dirty="0">
              <a:latin typeface="Anivers" panose="02000000000000000000" pitchFamily="50" charset="0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600" dirty="0">
                <a:latin typeface="Anivers" panose="02000000000000000000" pitchFamily="50" charset="0"/>
                <a:ea typeface="Calibri"/>
                <a:cs typeface="Calibri"/>
              </a:rPr>
              <a:t>Bovenbouw: </a:t>
            </a:r>
            <a:r>
              <a:rPr lang="nl-NL" sz="1600" dirty="0">
                <a:latin typeface="Anivers" panose="02000000000000000000" pitchFamily="50" charset="0"/>
                <a:hlinkClick r:id="rId6"/>
              </a:rPr>
              <a:t>leeslijst-keti-koti-voor-bovenbouw.pdf (rozet.nl)</a:t>
            </a:r>
            <a:endParaRPr lang="nl-NL" sz="1600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252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lesformat pp4.jpg">
            <a:extLst>
              <a:ext uri="{FF2B5EF4-FFF2-40B4-BE49-F238E27FC236}">
                <a16:creationId xmlns:a16="http://schemas.microsoft.com/office/drawing/2014/main" id="{1DF2BD51-4B09-00B3-AE12-AFBC2A46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1070244" y="798741"/>
            <a:ext cx="615631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b="1" dirty="0">
                <a:latin typeface="Anivers" panose="02000000000000000000" pitchFamily="50" charset="0"/>
              </a:rPr>
              <a:t>EXTRA Digitale scheurkalender</a:t>
            </a:r>
            <a:endParaRPr lang="nl-NL" sz="2000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66D9FA9-8E1E-6593-352E-BAD4F70ACE59}"/>
              </a:ext>
            </a:extLst>
          </p:cNvPr>
          <p:cNvSpPr txBox="1"/>
          <p:nvPr/>
        </p:nvSpPr>
        <p:spPr>
          <a:xfrm>
            <a:off x="908052" y="1296846"/>
            <a:ext cx="7621478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Deze twee Digitale Scheurkalenders lichten </a:t>
            </a:r>
            <a:r>
              <a:rPr lang="nl-NL" sz="1600" dirty="0">
                <a:solidFill>
                  <a:srgbClr val="00223A"/>
                </a:solidFill>
                <a:latin typeface="Anivers"/>
              </a:rPr>
              <a:t>u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it wat Arnhem te maken heeft met het slavernij verleden van Nederland.</a:t>
            </a:r>
          </a:p>
          <a:p>
            <a:pPr algn="l" rtl="0"/>
            <a:endParaRPr lang="nl-NL" sz="1600" b="1" i="0" dirty="0">
              <a:solidFill>
                <a:srgbClr val="00223A"/>
              </a:solidFill>
              <a:effectLst/>
              <a:latin typeface="Anivers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nl-NL" sz="1600" b="1" i="0" dirty="0">
                <a:solidFill>
                  <a:srgbClr val="00223A"/>
                </a:solidFill>
                <a:effectLst/>
                <a:latin typeface="Anivers"/>
              </a:rPr>
              <a:t>En toen?!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 stelt twee kinderboeken voor met een link naar het Slavernij verleden in Arnhem: </a:t>
            </a:r>
            <a:r>
              <a:rPr lang="nl-NL" sz="1600" b="0" i="1" dirty="0">
                <a:solidFill>
                  <a:srgbClr val="00223A"/>
                </a:solidFill>
                <a:effectLst/>
                <a:latin typeface="Anivers"/>
              </a:rPr>
              <a:t>De reis van Syntax </a:t>
            </a:r>
            <a:r>
              <a:rPr lang="nl-NL" sz="1600" b="0" i="1" dirty="0" err="1">
                <a:solidFill>
                  <a:srgbClr val="00223A"/>
                </a:solidFill>
                <a:effectLst/>
                <a:latin typeface="Anivers"/>
              </a:rPr>
              <a:t>Bosselman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 en </a:t>
            </a:r>
            <a:r>
              <a:rPr lang="nl-NL" sz="1600" b="0" i="1" dirty="0">
                <a:solidFill>
                  <a:srgbClr val="00223A"/>
                </a:solidFill>
                <a:effectLst/>
                <a:latin typeface="Anivers"/>
              </a:rPr>
              <a:t>Martha Christina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. </a:t>
            </a:r>
          </a:p>
          <a:p>
            <a:pPr algn="l" rtl="0"/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      Klik op </a:t>
            </a:r>
            <a:r>
              <a:rPr lang="nl-NL" sz="1600" b="0" i="0" u="sng" dirty="0">
                <a:solidFill>
                  <a:srgbClr val="980053"/>
                </a:solidFill>
                <a:effectLst/>
                <a:latin typeface="Anivers"/>
                <a:hlinkClick r:id="rId4"/>
              </a:rPr>
              <a:t>Digitale Scheurkalender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 en log in met het wachtwoord: </a:t>
            </a:r>
            <a:r>
              <a:rPr lang="nl-NL" sz="1600" b="0" i="1" dirty="0">
                <a:solidFill>
                  <a:srgbClr val="00223A"/>
                </a:solidFill>
                <a:effectLst/>
                <a:latin typeface="Anivers"/>
              </a:rPr>
              <a:t>boek</a:t>
            </a:r>
          </a:p>
          <a:p>
            <a:pPr algn="l" rtl="0"/>
            <a:endParaRPr lang="nl-NL" sz="1600" b="1" i="0" dirty="0">
              <a:solidFill>
                <a:srgbClr val="00223A"/>
              </a:solidFill>
              <a:effectLst/>
              <a:latin typeface="Anivers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nl-NL" sz="1600" b="1" i="0" dirty="0">
                <a:solidFill>
                  <a:srgbClr val="00223A"/>
                </a:solidFill>
                <a:effectLst/>
                <a:latin typeface="Anivers"/>
              </a:rPr>
              <a:t>Geschiedenis is overa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l, ook in Arnhem. Ontdek hier bijzondere verhalen van je stad. In 12 onderwerpen zie je wat er tijdens de landelijke tijdvakken in Arnhem gebeurde! Kalenderblad 8 gaat in op Martha Christina, een </a:t>
            </a:r>
            <a:r>
              <a:rPr lang="nl-NL" sz="1600" dirty="0">
                <a:solidFill>
                  <a:srgbClr val="00223A"/>
                </a:solidFill>
                <a:latin typeface="Anivers"/>
              </a:rPr>
              <a:t>I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ndonesische vrijheidsstrijdster uit de 19de eeuw. </a:t>
            </a:r>
          </a:p>
          <a:p>
            <a:pPr algn="l" rtl="0"/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      Klik op </a:t>
            </a:r>
            <a:r>
              <a:rPr lang="nl-NL" sz="1600" b="0" i="0" dirty="0" err="1">
                <a:solidFill>
                  <a:srgbClr val="00223A"/>
                </a:solidFill>
                <a:effectLst/>
                <a:latin typeface="Anivers"/>
              </a:rPr>
              <a:t>op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 </a:t>
            </a:r>
            <a:r>
              <a:rPr lang="nl-NL" sz="1600" b="0" i="0" u="none" strike="noStrike" dirty="0">
                <a:solidFill>
                  <a:srgbClr val="E4007D"/>
                </a:solidFill>
                <a:effectLst/>
                <a:latin typeface="Anivers"/>
                <a:hlinkClick r:id="rId4"/>
              </a:rPr>
              <a:t>Digitale Scheurkalender</a:t>
            </a:r>
            <a:r>
              <a:rPr lang="nl-NL" sz="1600" b="0" i="0" dirty="0">
                <a:solidFill>
                  <a:srgbClr val="00223A"/>
                </a:solidFill>
                <a:effectLst/>
                <a:latin typeface="Anivers"/>
              </a:rPr>
              <a:t> en log in met  het wachtwoord: </a:t>
            </a:r>
          </a:p>
          <a:p>
            <a:pPr algn="l" rtl="0"/>
            <a:r>
              <a:rPr lang="nl-NL" sz="1600" b="0" i="1" dirty="0">
                <a:solidFill>
                  <a:srgbClr val="00223A"/>
                </a:solidFill>
                <a:effectLst/>
                <a:latin typeface="Anivers"/>
              </a:rPr>
              <a:t>      </a:t>
            </a:r>
            <a:r>
              <a:rPr lang="nl-NL" sz="1600" b="0" i="1" dirty="0" err="1">
                <a:solidFill>
                  <a:srgbClr val="00223A"/>
                </a:solidFill>
                <a:effectLst/>
                <a:latin typeface="Anivers"/>
              </a:rPr>
              <a:t>ErfgoedcentrumRozet</a:t>
            </a:r>
            <a:endParaRPr lang="nl-NL" sz="1600" b="0" i="1" dirty="0">
              <a:solidFill>
                <a:srgbClr val="00223A"/>
              </a:solidFill>
              <a:effectLst/>
              <a:latin typeface="Anivers"/>
            </a:endParaRPr>
          </a:p>
          <a:p>
            <a:endParaRPr lang="nl-NL" dirty="0"/>
          </a:p>
        </p:txBody>
      </p:sp>
      <p:pic>
        <p:nvPicPr>
          <p:cNvPr id="7" name="Afbeelding 6" descr="Afbeelding met tekst, persoon, overdekt, person&#10;&#10;Automatisch gegenereerde beschrijving">
            <a:extLst>
              <a:ext uri="{FF2B5EF4-FFF2-40B4-BE49-F238E27FC236}">
                <a16:creationId xmlns:a16="http://schemas.microsoft.com/office/drawing/2014/main" id="{A7F84A22-FEEA-BD2E-24DF-F22D179250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41" b="24511"/>
          <a:stretch/>
        </p:blipFill>
        <p:spPr>
          <a:xfrm>
            <a:off x="5857226" y="193430"/>
            <a:ext cx="3115340" cy="10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93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lesformat pp4.jpg">
            <a:extLst>
              <a:ext uri="{FF2B5EF4-FFF2-40B4-BE49-F238E27FC236}">
                <a16:creationId xmlns:a16="http://schemas.microsoft.com/office/drawing/2014/main" id="{5A55CA61-83F7-0E7C-1B27-18828FFA1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1221981" y="730190"/>
            <a:ext cx="687705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b="1" dirty="0">
                <a:latin typeface="Anivers" panose="02000000000000000000" pitchFamily="50" charset="0"/>
              </a:rPr>
              <a:t>EXTRA Schrijfster Henna </a:t>
            </a:r>
            <a:r>
              <a:rPr lang="nl-NL" sz="2000" b="1" dirty="0" err="1">
                <a:latin typeface="Anivers" panose="02000000000000000000" pitchFamily="50" charset="0"/>
              </a:rPr>
              <a:t>Goudzans</a:t>
            </a:r>
            <a:r>
              <a:rPr lang="nl-NL" sz="2000" b="1" dirty="0">
                <a:latin typeface="Anivers" panose="02000000000000000000" pitchFamily="50" charset="0"/>
              </a:rPr>
              <a:t> </a:t>
            </a:r>
            <a:r>
              <a:rPr lang="nl-NL" sz="2000" b="1" dirty="0" err="1">
                <a:latin typeface="Anivers" panose="02000000000000000000" pitchFamily="50" charset="0"/>
              </a:rPr>
              <a:t>Nahar</a:t>
            </a:r>
            <a:r>
              <a:rPr lang="nl-NL" sz="2000" b="1" dirty="0">
                <a:latin typeface="Anivers" panose="02000000000000000000" pitchFamily="50" charset="0"/>
              </a:rPr>
              <a:t> vertelt…</a:t>
            </a:r>
            <a:endParaRPr lang="nl-NL" sz="2000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  <p:pic>
        <p:nvPicPr>
          <p:cNvPr id="3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C4655E0-3230-5C6D-A810-1C4448A14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32" y="1345168"/>
            <a:ext cx="2171700" cy="306705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66D9FA9-8E1E-6593-352E-BAD4F70ACE59}"/>
              </a:ext>
            </a:extLst>
          </p:cNvPr>
          <p:cNvSpPr txBox="1"/>
          <p:nvPr/>
        </p:nvSpPr>
        <p:spPr>
          <a:xfrm>
            <a:off x="1255054" y="1345692"/>
            <a:ext cx="442595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</a:rPr>
              <a:t>Schrijfster Henna </a:t>
            </a:r>
            <a:r>
              <a:rPr lang="nl-NL" sz="1600" dirty="0" err="1">
                <a:latin typeface="Anivers" panose="02000000000000000000" pitchFamily="50" charset="0"/>
              </a:rPr>
              <a:t>Goudzans</a:t>
            </a:r>
            <a:r>
              <a:rPr lang="nl-NL" sz="1600" dirty="0">
                <a:latin typeface="Anivers" panose="02000000000000000000" pitchFamily="50" charset="0"/>
              </a:rPr>
              <a:t> </a:t>
            </a:r>
            <a:r>
              <a:rPr lang="nl-NL" sz="1600" dirty="0" err="1">
                <a:latin typeface="Anivers" panose="02000000000000000000" pitchFamily="50" charset="0"/>
              </a:rPr>
              <a:t>Nahar</a:t>
            </a:r>
            <a:r>
              <a:rPr lang="nl-NL" sz="1600" dirty="0">
                <a:latin typeface="Anivers" panose="02000000000000000000" pitchFamily="50" charset="0"/>
              </a:rPr>
              <a:t> hield in 2022 kindercollege bij Rozet n.a.v. dit boek. </a:t>
            </a:r>
          </a:p>
          <a:p>
            <a:endParaRPr lang="nl-NL" sz="1600" dirty="0">
              <a:latin typeface="Anivers" panose="02000000000000000000" pitchFamily="50" charset="0"/>
            </a:endParaRPr>
          </a:p>
          <a:p>
            <a:r>
              <a:rPr lang="nl-NL" sz="1600" dirty="0">
                <a:latin typeface="Anivers" panose="02000000000000000000" pitchFamily="50" charset="0"/>
              </a:rPr>
              <a:t>Zij neemt je mee in het verhaal van Kofi en </a:t>
            </a:r>
            <a:r>
              <a:rPr lang="nl-NL" sz="1600" dirty="0" err="1">
                <a:latin typeface="Anivers" panose="02000000000000000000" pitchFamily="50" charset="0"/>
              </a:rPr>
              <a:t>Afi</a:t>
            </a:r>
            <a:r>
              <a:rPr lang="nl-NL" sz="1600" dirty="0">
                <a:latin typeface="Anivers" panose="02000000000000000000" pitchFamily="50" charset="0"/>
              </a:rPr>
              <a:t> en vertelt wat </a:t>
            </a:r>
            <a:r>
              <a:rPr lang="nl-NL" sz="1600" dirty="0" err="1">
                <a:latin typeface="Anivers" panose="02000000000000000000" pitchFamily="50" charset="0"/>
              </a:rPr>
              <a:t>Keti</a:t>
            </a:r>
            <a:r>
              <a:rPr lang="nl-NL" sz="1600" dirty="0">
                <a:latin typeface="Anivers" panose="02000000000000000000" pitchFamily="50" charset="0"/>
              </a:rPr>
              <a:t> </a:t>
            </a:r>
            <a:r>
              <a:rPr lang="nl-NL" sz="1600" dirty="0" err="1">
                <a:latin typeface="Anivers" panose="02000000000000000000" pitchFamily="50" charset="0"/>
              </a:rPr>
              <a:t>Koti</a:t>
            </a:r>
            <a:r>
              <a:rPr lang="nl-NL" sz="1600" dirty="0">
                <a:latin typeface="Anivers" panose="02000000000000000000" pitchFamily="50" charset="0"/>
              </a:rPr>
              <a:t> voor haar betekent. </a:t>
            </a:r>
          </a:p>
          <a:p>
            <a:endParaRPr lang="nl-NL" sz="1600" b="1" dirty="0">
              <a:latin typeface="Anivers" panose="02000000000000000000" pitchFamily="50" charset="0"/>
            </a:endParaRPr>
          </a:p>
          <a:p>
            <a:r>
              <a:rPr lang="nl-NL" sz="1600" dirty="0">
                <a:latin typeface="Anivers" panose="02000000000000000000" pitchFamily="50" charset="0"/>
                <a:hlinkClick r:id="rId5"/>
              </a:rPr>
              <a:t>Kindercollege - kinderboekenschrijfster Henna Goudzand </a:t>
            </a:r>
            <a:r>
              <a:rPr lang="nl-NL" sz="1600" dirty="0" err="1">
                <a:latin typeface="Anivers" panose="02000000000000000000" pitchFamily="50" charset="0"/>
                <a:hlinkClick r:id="rId5"/>
              </a:rPr>
              <a:t>Nahar</a:t>
            </a:r>
            <a:r>
              <a:rPr lang="nl-NL" sz="1600" dirty="0">
                <a:latin typeface="Anivers" panose="02000000000000000000" pitchFamily="50" charset="0"/>
                <a:hlinkClick r:id="rId5"/>
              </a:rPr>
              <a:t> vertelt je alles over </a:t>
            </a:r>
            <a:r>
              <a:rPr lang="nl-NL" sz="1600" dirty="0" err="1">
                <a:latin typeface="Anivers" panose="02000000000000000000" pitchFamily="50" charset="0"/>
                <a:hlinkClick r:id="rId5"/>
              </a:rPr>
              <a:t>Keti</a:t>
            </a:r>
            <a:r>
              <a:rPr lang="nl-NL" sz="1600" dirty="0">
                <a:latin typeface="Anivers" panose="02000000000000000000" pitchFamily="50" charset="0"/>
                <a:hlinkClick r:id="rId5"/>
              </a:rPr>
              <a:t> </a:t>
            </a:r>
            <a:r>
              <a:rPr lang="nl-NL" sz="1600" dirty="0" err="1">
                <a:latin typeface="Anivers" panose="02000000000000000000" pitchFamily="50" charset="0"/>
                <a:hlinkClick r:id="rId5"/>
              </a:rPr>
              <a:t>Koti</a:t>
            </a:r>
            <a:r>
              <a:rPr lang="nl-NL" sz="1600" dirty="0">
                <a:latin typeface="Anivers" panose="02000000000000000000" pitchFamily="50" charset="0"/>
                <a:hlinkClick r:id="rId5"/>
              </a:rPr>
              <a:t> - YouTube</a:t>
            </a:r>
            <a:endParaRPr lang="nl-NL" sz="1600" b="1" dirty="0">
              <a:latin typeface="Anivers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32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>
            <a:extLst>
              <a:ext uri="{FF2B5EF4-FFF2-40B4-BE49-F238E27FC236}">
                <a16:creationId xmlns:a16="http://schemas.microsoft.com/office/drawing/2014/main" id="{6A582F9B-4975-0442-2F6A-70CBE93B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1530350" y="560492"/>
            <a:ext cx="5257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Anivers" panose="02000000000000000000" pitchFamily="50" charset="0"/>
              </a:rPr>
              <a:t>EXTRA Meer cultuur-educatieve activiteiten: </a:t>
            </a:r>
          </a:p>
          <a:p>
            <a:r>
              <a:rPr lang="nl-NL" b="1" dirty="0">
                <a:latin typeface="Anivers" panose="02000000000000000000" pitchFamily="50" charset="0"/>
              </a:rPr>
              <a:t>Nederlands Openluchtmuseum</a:t>
            </a:r>
            <a:endParaRPr lang="nl-NL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5931CB8-9FCB-15C3-40C3-52052D831067}"/>
              </a:ext>
            </a:extLst>
          </p:cNvPr>
          <p:cNvSpPr txBox="1"/>
          <p:nvPr/>
        </p:nvSpPr>
        <p:spPr>
          <a:xfrm>
            <a:off x="1530350" y="1308100"/>
            <a:ext cx="6546850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Hoe vrij ben jij? </a:t>
            </a:r>
            <a:r>
              <a:rPr lang="nl-NL" sz="1600" u="sng" dirty="0">
                <a:latin typeface="Anivers" panose="02000000000000000000" pitchFamily="50" charset="0"/>
                <a:ea typeface="+mn-lt"/>
                <a:cs typeface="+mn-lt"/>
                <a:hlinkClick r:id="rId4"/>
              </a:rPr>
              <a:t>https://www.openluchtmuseum.nl/vrijheid/verdieping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Welk vrijheidsfeest vier jij? </a:t>
            </a:r>
            <a:r>
              <a:rPr lang="nl-NL" sz="1600" u="sng" dirty="0">
                <a:latin typeface="Anivers" panose="02000000000000000000" pitchFamily="50" charset="0"/>
                <a:ea typeface="+mn-lt"/>
                <a:cs typeface="+mn-lt"/>
                <a:hlinkClick r:id="rId5"/>
              </a:rPr>
              <a:t>https://www.openluchtmuseum.nl/page/2803/welk-vrijheidsfeest-vier-jij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Project voor scholen: </a:t>
            </a:r>
            <a:r>
              <a:rPr lang="nl-NL" sz="1600" u="sng" dirty="0">
                <a:latin typeface="Anivers" panose="02000000000000000000" pitchFamily="50" charset="0"/>
                <a:ea typeface="+mn-lt"/>
                <a:cs typeface="+mn-lt"/>
                <a:hlinkClick r:id="rId6"/>
              </a:rPr>
              <a:t>https://www.openluchtmuseum.nl/page/408/feest-in-nederland?taal=nl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dirty="0">
              <a:ea typeface="+mn-lt"/>
              <a:cs typeface="+mn-lt"/>
            </a:endParaRPr>
          </a:p>
          <a:p>
            <a:endParaRPr lang="nl-N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366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>
            <a:extLst>
              <a:ext uri="{FF2B5EF4-FFF2-40B4-BE49-F238E27FC236}">
                <a16:creationId xmlns:a16="http://schemas.microsoft.com/office/drawing/2014/main" id="{06069FDB-0B16-9E6A-2E07-F737731D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6C0B7D3-8A46-671F-EB6F-FA862E6B4931}"/>
              </a:ext>
            </a:extLst>
          </p:cNvPr>
          <p:cNvSpPr txBox="1"/>
          <p:nvPr/>
        </p:nvSpPr>
        <p:spPr>
          <a:xfrm>
            <a:off x="3600450" y="5461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l-NL">
              <a:ea typeface="+mn-lt"/>
              <a:cs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1945598-58A8-6B17-2D9F-4763161F285B}"/>
              </a:ext>
            </a:extLst>
          </p:cNvPr>
          <p:cNvSpPr txBox="1"/>
          <p:nvPr/>
        </p:nvSpPr>
        <p:spPr>
          <a:xfrm>
            <a:off x="1403350" y="685800"/>
            <a:ext cx="52578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Anivers" panose="02000000000000000000" pitchFamily="50" charset="0"/>
              </a:rPr>
              <a:t>EXTRA Meer cultuur-educatieve activiteiten: </a:t>
            </a:r>
          </a:p>
          <a:p>
            <a:r>
              <a:rPr lang="nl-NL" b="1" dirty="0">
                <a:latin typeface="Anivers" panose="02000000000000000000" pitchFamily="50" charset="0"/>
              </a:rPr>
              <a:t>Vrijheidstour bij Afrikamuseum </a:t>
            </a:r>
            <a:endParaRPr lang="nl-NL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5931CB8-9FCB-15C3-40C3-52052D831067}"/>
              </a:ext>
            </a:extLst>
          </p:cNvPr>
          <p:cNvSpPr txBox="1"/>
          <p:nvPr/>
        </p:nvSpPr>
        <p:spPr>
          <a:xfrm>
            <a:off x="1486773" y="1382070"/>
            <a:ext cx="6876177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Anivers" panose="02000000000000000000" pitchFamily="50" charset="0"/>
              </a:rPr>
              <a:t>Doe de </a:t>
            </a:r>
            <a:r>
              <a:rPr lang="nl-NL" sz="1600" u="sng" dirty="0">
                <a:latin typeface="Anivers" panose="02000000000000000000" pitchFamily="50" charset="0"/>
                <a:hlinkClick r:id="rId3"/>
              </a:rPr>
              <a:t>Vrijheidstour. </a:t>
            </a:r>
            <a:r>
              <a:rPr lang="nl-NL" sz="1600" dirty="0">
                <a:latin typeface="Anivers" panose="02000000000000000000" pitchFamily="50" charset="0"/>
              </a:rPr>
              <a:t>Door het museum. </a:t>
            </a:r>
            <a:r>
              <a:rPr lang="nl-NL" sz="1600" u="sng" dirty="0">
                <a:latin typeface="Anivers" panose="02000000000000000000" pitchFamily="50" charset="0"/>
                <a:hlinkClick r:id="rId3"/>
              </a:rPr>
              <a:t>https://www.afrikamuseum.nl/nl/onderwijs/primair-onderwijs/vrijheidstour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latin typeface="Anivers" panose="02000000000000000000" pitchFamily="50" charset="0"/>
              </a:rPr>
              <a:t>Volg het online lesmateriaal </a:t>
            </a:r>
            <a:r>
              <a:rPr lang="nl-NL" sz="1600" u="sng" dirty="0">
                <a:latin typeface="Anivers" panose="02000000000000000000" pitchFamily="50" charset="0"/>
                <a:hlinkClick r:id="rId4"/>
              </a:rPr>
              <a:t>Slavernij niet voorbij</a:t>
            </a:r>
            <a:r>
              <a:rPr lang="nl-NL" sz="1600" dirty="0">
                <a:latin typeface="Anivers" panose="02000000000000000000" pitchFamily="50" charset="0"/>
              </a:rPr>
              <a:t>: </a:t>
            </a:r>
            <a:r>
              <a:rPr lang="nl-NL" sz="1600" u="sng" dirty="0">
                <a:latin typeface="Anivers" panose="02000000000000000000" pitchFamily="50" charset="0"/>
                <a:hlinkClick r:id="rId4"/>
              </a:rPr>
              <a:t>https://www.afrikamuseum.nl/nl/onderwijs/primair-onderwijs</a:t>
            </a:r>
            <a:r>
              <a:rPr lang="nl-NL" sz="1600" u="sng">
                <a:latin typeface="Anivers" panose="02000000000000000000" pitchFamily="50" charset="0"/>
                <a:hlinkClick r:id="rId4"/>
              </a:rPr>
              <a:t>/slavernij-niet-voorbij-de-klas</a:t>
            </a:r>
            <a:r>
              <a:rPr lang="nl-NL" sz="1600" u="sng" dirty="0">
                <a:latin typeface="Anivers" panose="02000000000000000000" pitchFamily="50" charset="0"/>
                <a:ea typeface="+mn-lt"/>
                <a:cs typeface="+mn-lt"/>
              </a:rPr>
              <a:t> </a:t>
            </a:r>
            <a:r>
              <a:rPr lang="nl-NL" sz="1600">
                <a:latin typeface="Anivers" panose="02000000000000000000" pitchFamily="50" charset="0"/>
              </a:rPr>
              <a:t>b</a:t>
            </a:r>
            <a:r>
              <a:rPr lang="nl-NL" sz="1600" dirty="0">
                <a:latin typeface="Anivers" panose="02000000000000000000" pitchFamily="50" charset="0"/>
              </a:rPr>
              <a:t>.v. over de handel in chocola of racisme/discriminatie.</a:t>
            </a:r>
            <a:endParaRPr lang="en-US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816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lesformat pp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E910083-951B-59EB-3EA4-E948397E2F5A}"/>
              </a:ext>
            </a:extLst>
          </p:cNvPr>
          <p:cNvSpPr txBox="1"/>
          <p:nvPr/>
        </p:nvSpPr>
        <p:spPr>
          <a:xfrm>
            <a:off x="2933700" y="571500"/>
            <a:ext cx="34036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b="1" dirty="0">
                <a:latin typeface="Anivers" panose="02000000000000000000" pitchFamily="50" charset="0"/>
              </a:rPr>
              <a:t>Wat is </a:t>
            </a:r>
            <a:r>
              <a:rPr lang="nl-NL" sz="2400" b="1" dirty="0" err="1">
                <a:latin typeface="Anivers" panose="02000000000000000000" pitchFamily="50" charset="0"/>
              </a:rPr>
              <a:t>Keti</a:t>
            </a:r>
            <a:r>
              <a:rPr lang="nl-NL" sz="2400" b="1" dirty="0">
                <a:latin typeface="Anivers" panose="02000000000000000000" pitchFamily="50" charset="0"/>
              </a:rPr>
              <a:t> </a:t>
            </a:r>
            <a:r>
              <a:rPr lang="nl-NL" sz="2400" b="1" dirty="0" err="1">
                <a:latin typeface="Anivers" panose="02000000000000000000" pitchFamily="50" charset="0"/>
              </a:rPr>
              <a:t>Koti</a:t>
            </a:r>
            <a:r>
              <a:rPr lang="nl-NL" sz="2400" b="1" dirty="0">
                <a:latin typeface="Anivers" panose="02000000000000000000" pitchFamily="50" charset="0"/>
              </a:rPr>
              <a:t>? </a:t>
            </a:r>
            <a:r>
              <a:rPr lang="nl-NL" sz="2400" b="1" dirty="0"/>
              <a:t> </a:t>
            </a:r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13FCC1BB-AEDD-DF08-59AB-A75F64E83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2108200"/>
            <a:ext cx="3587750" cy="2393950"/>
          </a:xfrm>
          <a:prstGeom prst="rect">
            <a:avLst/>
          </a:prstGeom>
        </p:spPr>
      </p:pic>
      <p:pic>
        <p:nvPicPr>
          <p:cNvPr id="8" name="Afbeelding 8" descr="Afbeelding met gras, buiten, lucht, vlieger&#10;&#10;Automatisch gegenereerde beschrijving">
            <a:extLst>
              <a:ext uri="{FF2B5EF4-FFF2-40B4-BE49-F238E27FC236}">
                <a16:creationId xmlns:a16="http://schemas.microsoft.com/office/drawing/2014/main" id="{7D52DEC4-0C6B-14DE-BD49-750BF9DEB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0" y="1379286"/>
            <a:ext cx="2044700" cy="30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9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E910083-951B-59EB-3EA4-E948397E2F5A}"/>
              </a:ext>
            </a:extLst>
          </p:cNvPr>
          <p:cNvSpPr txBox="1"/>
          <p:nvPr/>
        </p:nvSpPr>
        <p:spPr>
          <a:xfrm>
            <a:off x="4438650" y="565150"/>
            <a:ext cx="43624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b="1">
                <a:cs typeface="Calibri"/>
              </a:rPr>
              <a:t>Geschiedenis van de slavernij 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5543D4E-BCCD-851B-5A1E-EBE8DEE789EC}"/>
              </a:ext>
            </a:extLst>
          </p:cNvPr>
          <p:cNvSpPr txBox="1"/>
          <p:nvPr/>
        </p:nvSpPr>
        <p:spPr>
          <a:xfrm>
            <a:off x="4464050" y="1204730"/>
            <a:ext cx="3835400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Gebruik eerst het lesmateriaal van het </a:t>
            </a:r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</a:rPr>
              <a:t>NiNSEE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: </a:t>
            </a:r>
          </a:p>
          <a:p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  <a:hlinkClick r:id="rId4"/>
              </a:rPr>
              <a:t>Keti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4"/>
              </a:rPr>
              <a:t> </a:t>
            </a:r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  <a:hlinkClick r:id="rId4"/>
              </a:rPr>
              <a:t>Koti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4"/>
              </a:rPr>
              <a:t> Junior - </a:t>
            </a:r>
            <a:r>
              <a:rPr lang="nl-NL" sz="1600" dirty="0" err="1">
                <a:latin typeface="Anivers" panose="02000000000000000000" pitchFamily="50" charset="0"/>
                <a:ea typeface="+mn-lt"/>
                <a:cs typeface="+mn-lt"/>
                <a:hlinkClick r:id="rId4"/>
              </a:rPr>
              <a:t>LessonUp</a:t>
            </a:r>
            <a:r>
              <a:rPr lang="nl-NL" sz="1600" dirty="0">
                <a:latin typeface="Anivers" panose="02000000000000000000" pitchFamily="50" charset="0"/>
                <a:ea typeface="+mn-lt"/>
                <a:cs typeface="+mn-lt"/>
              </a:rPr>
              <a:t>: </a:t>
            </a:r>
            <a:endParaRPr lang="nl-NL" sz="1600" dirty="0">
              <a:latin typeface="Anivers" panose="02000000000000000000" pitchFamily="50" charset="0"/>
            </a:endParaRPr>
          </a:p>
          <a:p>
            <a:r>
              <a:rPr lang="nl-NL" sz="1600" dirty="0">
                <a:latin typeface="Anivers" panose="02000000000000000000" pitchFamily="50" charset="0"/>
                <a:ea typeface="+mn-lt"/>
                <a:cs typeface="+mn-lt"/>
                <a:hlinkClick r:id="rId4"/>
              </a:rPr>
              <a:t>https://www.lessonup.com/nl/lesson/hNXsEFHdMzC72xCB5</a:t>
            </a:r>
            <a:endParaRPr lang="nl-NL" sz="1600" dirty="0">
              <a:latin typeface="Anivers" panose="02000000000000000000" pitchFamily="50" charset="0"/>
              <a:ea typeface="+mn-lt"/>
              <a:cs typeface="+mn-lt"/>
            </a:endParaRPr>
          </a:p>
          <a:p>
            <a:endParaRPr lang="nl-NL" dirty="0">
              <a:ea typeface="Calibri"/>
              <a:cs typeface="Calibri"/>
            </a:endParaRPr>
          </a:p>
        </p:txBody>
      </p:sp>
      <p:pic>
        <p:nvPicPr>
          <p:cNvPr id="10" name="Afbeelding 10" descr="Afbeelding met tekst, boom&#10;&#10;Automatisch gegenereerde beschrijving">
            <a:extLst>
              <a:ext uri="{FF2B5EF4-FFF2-40B4-BE49-F238E27FC236}">
                <a16:creationId xmlns:a16="http://schemas.microsoft.com/office/drawing/2014/main" id="{22F9AB06-9974-CA6F-54E9-FA510B426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50" y="695261"/>
            <a:ext cx="3281701" cy="2107287"/>
          </a:xfrm>
          <a:prstGeom prst="rect">
            <a:avLst/>
          </a:prstGeom>
        </p:spPr>
      </p:pic>
      <p:pic>
        <p:nvPicPr>
          <p:cNvPr id="4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A6AFD7C-4EF1-BC63-9737-7DCFB12B4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50" y="2958521"/>
            <a:ext cx="3277224" cy="173606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BFBB17C-4E6B-F109-5D56-9CA6914F63BE}"/>
              </a:ext>
            </a:extLst>
          </p:cNvPr>
          <p:cNvSpPr txBox="1"/>
          <p:nvPr/>
        </p:nvSpPr>
        <p:spPr>
          <a:xfrm>
            <a:off x="4464050" y="2955561"/>
            <a:ext cx="391795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600" dirty="0">
                <a:latin typeface="Anivers" panose="02000000000000000000" pitchFamily="50" charset="0"/>
                <a:cs typeface="Segoe UI"/>
              </a:rPr>
              <a:t>Als je dat teveel vind, kijk in elk geval deze poëtische en informatieve film: </a:t>
            </a:r>
            <a:endParaRPr lang="en-US" sz="1600" dirty="0">
              <a:latin typeface="Anivers" panose="02000000000000000000" pitchFamily="50" charset="0"/>
              <a:cs typeface="Segoe UI"/>
            </a:endParaRPr>
          </a:p>
          <a:p>
            <a:r>
              <a:rPr lang="en-US" sz="1600" dirty="0">
                <a:latin typeface="Anivers" panose="02000000000000000000" pitchFamily="50" charset="0"/>
                <a:ea typeface="Calibri"/>
                <a:cs typeface="Calibri"/>
                <a:hlinkClick r:id="rId7"/>
              </a:rPr>
              <a:t>https://www.youtube.com/watch?v=ZhJsK6-hu7Q</a:t>
            </a:r>
            <a:endParaRPr lang="en-US" sz="1600" dirty="0">
              <a:latin typeface="Anivers" panose="02000000000000000000" pitchFamily="50" charset="0"/>
              <a:ea typeface="Calibri"/>
              <a:cs typeface="Calibri"/>
            </a:endParaRPr>
          </a:p>
          <a:p>
            <a:r>
              <a:rPr lang="en-US" sz="1600" dirty="0">
                <a:latin typeface="Anivers" panose="02000000000000000000" pitchFamily="50" charset="0"/>
                <a:cs typeface="Calibri"/>
              </a:rPr>
              <a:t>Wat </a:t>
            </a:r>
            <a:r>
              <a:rPr lang="en-US" sz="1600" dirty="0" err="1">
                <a:latin typeface="Anivers" panose="02000000000000000000" pitchFamily="50" charset="0"/>
                <a:cs typeface="Calibri"/>
              </a:rPr>
              <a:t>zie</a:t>
            </a:r>
            <a:r>
              <a:rPr lang="en-US" sz="1600" dirty="0">
                <a:latin typeface="Anivers" panose="02000000000000000000" pitchFamily="50" charset="0"/>
                <a:cs typeface="Calibri"/>
              </a:rPr>
              <a:t> je? Wat </a:t>
            </a:r>
            <a:r>
              <a:rPr lang="en-US" sz="1600" dirty="0" err="1">
                <a:latin typeface="Anivers" panose="02000000000000000000" pitchFamily="50" charset="0"/>
                <a:cs typeface="Calibri"/>
              </a:rPr>
              <a:t>voel</a:t>
            </a:r>
            <a:r>
              <a:rPr lang="en-US" sz="1600" dirty="0">
                <a:latin typeface="Anivers" panose="02000000000000000000" pitchFamily="50" charset="0"/>
                <a:cs typeface="Calibri"/>
              </a:rPr>
              <a:t> je? Wat </a:t>
            </a:r>
            <a:r>
              <a:rPr lang="en-US" sz="1600" dirty="0" err="1">
                <a:latin typeface="Anivers" panose="02000000000000000000" pitchFamily="50" charset="0"/>
                <a:cs typeface="Calibri"/>
              </a:rPr>
              <a:t>denk</a:t>
            </a:r>
            <a:r>
              <a:rPr lang="en-US" sz="1600" dirty="0">
                <a:latin typeface="Anivers" panose="02000000000000000000" pitchFamily="50" charset="0"/>
                <a:cs typeface="Calibri"/>
              </a:rPr>
              <a:t> je? </a:t>
            </a:r>
            <a:endParaRPr lang="nl-NL" sz="1600" dirty="0">
              <a:latin typeface="Anivers" panose="02000000000000000000" pitchFamily="50" charset="0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nl-NL" dirty="0">
                <a:cs typeface="Segoe UI"/>
              </a:rPr>
              <a:t>​</a:t>
            </a:r>
            <a:endParaRPr lang="nl-NL" dirty="0"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441949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pic>
        <p:nvPicPr>
          <p:cNvPr id="4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AF47736C-1B8D-F94E-D013-854173FC8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86594" y="1417457"/>
            <a:ext cx="2621460" cy="2599024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2065ADC-D7F0-FA92-A5C2-E71781260471}"/>
              </a:ext>
            </a:extLst>
          </p:cNvPr>
          <p:cNvSpPr txBox="1"/>
          <p:nvPr/>
        </p:nvSpPr>
        <p:spPr>
          <a:xfrm>
            <a:off x="5454650" y="673100"/>
            <a:ext cx="2743200" cy="34470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 err="1">
                <a:latin typeface="Anivers" panose="02000000000000000000" pitchFamily="50" charset="0"/>
                <a:ea typeface="+mn-lt"/>
                <a:cs typeface="+mn-lt"/>
              </a:rPr>
              <a:t>Quaco</a:t>
            </a:r>
            <a:r>
              <a:rPr lang="nl-NL" b="1" dirty="0">
                <a:latin typeface="Anivers" panose="02000000000000000000" pitchFamily="50" charset="0"/>
                <a:ea typeface="+mn-lt"/>
                <a:cs typeface="+mn-lt"/>
              </a:rPr>
              <a:t> in Guinee, Afrika...</a:t>
            </a:r>
            <a:endParaRPr lang="nl-NL" b="1" dirty="0">
              <a:latin typeface="Anivers" panose="02000000000000000000" pitchFamily="50" charset="0"/>
              <a:cs typeface="Calibri"/>
            </a:endParaRPr>
          </a:p>
          <a:p>
            <a:endParaRPr lang="nl-NL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400" dirty="0" err="1">
                <a:latin typeface="Anivers" panose="02000000000000000000" pitchFamily="50" charset="0"/>
                <a:ea typeface="+mn-lt"/>
                <a:cs typeface="+mn-lt"/>
              </a:rPr>
              <a:t>Quaco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 was een echte jongen die onder andere in Arnhem heeft gewoond.</a:t>
            </a:r>
            <a:endParaRPr lang="nl-NL" sz="1400" dirty="0">
              <a:latin typeface="Anivers" panose="02000000000000000000" pitchFamily="50" charset="0"/>
              <a:ea typeface="Calibri"/>
              <a:cs typeface="Calibri"/>
            </a:endParaRPr>
          </a:p>
          <a:p>
            <a:endParaRPr lang="nl-NL" sz="1400" dirty="0">
              <a:latin typeface="Anivers" panose="02000000000000000000" pitchFamily="50" charset="0"/>
              <a:ea typeface="+mn-lt"/>
              <a:cs typeface="+mn-lt"/>
            </a:endParaRPr>
          </a:p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Luister naar zijn verhaal.</a:t>
            </a:r>
          </a:p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Zijn verhaal is beschreven in het stripboek 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  <a:hlinkClick r:id="rId5"/>
              </a:rPr>
              <a:t>'</a:t>
            </a:r>
            <a:r>
              <a:rPr lang="nl-NL" sz="1400" dirty="0" err="1">
                <a:latin typeface="Anivers" panose="02000000000000000000" pitchFamily="50" charset="0"/>
                <a:ea typeface="+mn-lt"/>
                <a:cs typeface="+mn-lt"/>
                <a:hlinkClick r:id="rId5"/>
              </a:rPr>
              <a:t>Quaco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  <a:hlinkClick r:id="rId5"/>
              </a:rPr>
              <a:t> - Mijn leven in slavernij'</a:t>
            </a:r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 van Ineke Mok en Erik Heuvel. We gaan nu stukken daaruit bekijken: </a:t>
            </a:r>
          </a:p>
          <a:p>
            <a:r>
              <a:rPr lang="nl-NL" sz="1400" dirty="0">
                <a:latin typeface="Anivers" panose="02000000000000000000" pitchFamily="50" charset="0"/>
                <a:ea typeface="+mn-lt"/>
                <a:cs typeface="+mn-lt"/>
              </a:rPr>
              <a:t>"Stel je voor je bent 9 jaar en je leeft in Guinee in Afrika in het jaar 1770.... </a:t>
            </a:r>
            <a:r>
              <a:rPr lang="nl-NL" sz="1400" dirty="0">
                <a:latin typeface="Anivers" panose="02000000000000000000" pitchFamily="50" charset="0"/>
              </a:rPr>
              <a:t> "</a:t>
            </a:r>
            <a:endParaRPr lang="nl-NL" sz="1400" dirty="0">
              <a:latin typeface="Anivers" panose="02000000000000000000" pitchFamily="50" charset="0"/>
              <a:cs typeface="Calibri"/>
            </a:endParaRPr>
          </a:p>
        </p:txBody>
      </p:sp>
      <p:pic>
        <p:nvPicPr>
          <p:cNvPr id="3" name="Afbeelding 6" descr="Afbeelding met whiteboard, tekst&#10;&#10;Automatisch gegenereerde beschrijving">
            <a:extLst>
              <a:ext uri="{FF2B5EF4-FFF2-40B4-BE49-F238E27FC236}">
                <a16:creationId xmlns:a16="http://schemas.microsoft.com/office/drawing/2014/main" id="{A7E5B024-5605-4E9B-6D60-7336B265A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84" y="1406341"/>
            <a:ext cx="2031168" cy="262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43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7DCAF00-8A0C-94A7-293C-F815AA6DD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894618" y="143383"/>
            <a:ext cx="2147749" cy="562508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F171554F-0669-1BBF-5F5D-157E3B242DFA}"/>
              </a:ext>
            </a:extLst>
          </p:cNvPr>
          <p:cNvSpPr txBox="1"/>
          <p:nvPr/>
        </p:nvSpPr>
        <p:spPr>
          <a:xfrm>
            <a:off x="1687645" y="1032121"/>
            <a:ext cx="5981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 err="1">
                <a:latin typeface="Anivers" panose="02000000000000000000" pitchFamily="50" charset="0"/>
                <a:cs typeface="Calibri"/>
              </a:rPr>
              <a:t>Quaco</a:t>
            </a:r>
            <a:r>
              <a:rPr lang="nl-NL" b="1" dirty="0">
                <a:latin typeface="Anivers" panose="02000000000000000000" pitchFamily="50" charset="0"/>
                <a:cs typeface="Calibri"/>
              </a:rPr>
              <a:t> woont en werkt in Kasteel Rosendael...</a:t>
            </a:r>
          </a:p>
        </p:txBody>
      </p:sp>
      <p:pic>
        <p:nvPicPr>
          <p:cNvPr id="7" name="Afbeelding 7" descr="Afbeelding met water, buiten, gebouw, huis&#10;&#10;Automatisch gegenereerde beschrijving">
            <a:extLst>
              <a:ext uri="{FF2B5EF4-FFF2-40B4-BE49-F238E27FC236}">
                <a16:creationId xmlns:a16="http://schemas.microsoft.com/office/drawing/2014/main" id="{F670E3E9-EA57-B3DB-9457-6E65EFB8E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68" y="1879600"/>
            <a:ext cx="2850132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4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pic>
        <p:nvPicPr>
          <p:cNvPr id="6" name="Afbeelding 6" descr="Afbeelding met tekst, krant, stand, bos&#10;&#10;Automatisch gegenereerde beschrijving">
            <a:extLst>
              <a:ext uri="{FF2B5EF4-FFF2-40B4-BE49-F238E27FC236}">
                <a16:creationId xmlns:a16="http://schemas.microsoft.com/office/drawing/2014/main" id="{71160814-9241-6802-96AC-3603B0925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02431" y="219075"/>
            <a:ext cx="4304637" cy="4622799"/>
          </a:xfrm>
          <a:prstGeom prst="rect">
            <a:avLst/>
          </a:prstGeom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61C8CF9F-03E4-8805-29DA-143AC948DD51}"/>
              </a:ext>
            </a:extLst>
          </p:cNvPr>
          <p:cNvSpPr/>
          <p:nvPr/>
        </p:nvSpPr>
        <p:spPr>
          <a:xfrm>
            <a:off x="3943350" y="2457450"/>
            <a:ext cx="1682750" cy="1422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3D07CBE-165E-3188-4A7E-7B03149458AB}"/>
              </a:ext>
            </a:extLst>
          </p:cNvPr>
          <p:cNvSpPr txBox="1"/>
          <p:nvPr/>
        </p:nvSpPr>
        <p:spPr>
          <a:xfrm>
            <a:off x="571500" y="850900"/>
            <a:ext cx="4718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 err="1">
                <a:latin typeface="Anivers" panose="02000000000000000000" pitchFamily="50" charset="0"/>
              </a:rPr>
              <a:t>Quaco</a:t>
            </a:r>
            <a:r>
              <a:rPr lang="nl-NL" b="1" dirty="0">
                <a:latin typeface="Anivers" panose="02000000000000000000" pitchFamily="50" charset="0"/>
              </a:rPr>
              <a:t> hoort over 'Anna von </a:t>
            </a:r>
          </a:p>
          <a:p>
            <a:r>
              <a:rPr lang="nl-NL" b="1" dirty="0">
                <a:latin typeface="Anivers" panose="02000000000000000000" pitchFamily="50" charset="0"/>
              </a:rPr>
              <a:t>Vossenburg'...</a:t>
            </a:r>
            <a:endParaRPr lang="nl-NL" b="1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lesformat pp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4886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17BC07-001A-AAA8-FC05-19D89A71673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>
              <a:latin typeface="Calibri Light"/>
              <a:cs typeface="Calibri Light"/>
            </a:endParaRPr>
          </a:p>
        </p:txBody>
      </p:sp>
      <p:pic>
        <p:nvPicPr>
          <p:cNvPr id="8" name="Afbeelding 8" descr="Afbeelding met tafel, zitten, container, glas&#10;&#10;Automatisch gegenereerde beschrijving">
            <a:extLst>
              <a:ext uri="{FF2B5EF4-FFF2-40B4-BE49-F238E27FC236}">
                <a16:creationId xmlns:a16="http://schemas.microsoft.com/office/drawing/2014/main" id="{07859C42-5DD1-814C-1B2E-21A6648BA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440" y="1487280"/>
            <a:ext cx="2011096" cy="3048000"/>
          </a:xfrm>
          <a:prstGeom prst="rect">
            <a:avLst/>
          </a:prstGeom>
        </p:spPr>
      </p:pic>
      <p:pic>
        <p:nvPicPr>
          <p:cNvPr id="9" name="Afbeelding 9" descr="Afbeelding met kop, tafelgerei, glas, plant&#10;&#10;Automatisch gegenereerde beschrijving">
            <a:extLst>
              <a:ext uri="{FF2B5EF4-FFF2-40B4-BE49-F238E27FC236}">
                <a16:creationId xmlns:a16="http://schemas.microsoft.com/office/drawing/2014/main" id="{567ECD0A-2007-51C7-A8EF-0AAA179CC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1487678"/>
            <a:ext cx="3086100" cy="304444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17A276E-3876-AD9D-A6BD-FB1F4EBE235E}"/>
              </a:ext>
            </a:extLst>
          </p:cNvPr>
          <p:cNvSpPr txBox="1"/>
          <p:nvPr/>
        </p:nvSpPr>
        <p:spPr>
          <a:xfrm>
            <a:off x="895350" y="717550"/>
            <a:ext cx="61531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 err="1">
                <a:latin typeface="Anivers" panose="02000000000000000000" pitchFamily="50" charset="0"/>
              </a:rPr>
              <a:t>Quaco</a:t>
            </a:r>
            <a:r>
              <a:rPr lang="nl-NL" b="1" dirty="0">
                <a:latin typeface="Anivers" panose="02000000000000000000" pitchFamily="50" charset="0"/>
              </a:rPr>
              <a:t> kijkt naar het glas en denkt aan plantages in Suriname...</a:t>
            </a:r>
            <a:endParaRPr lang="nl-NL" b="1" dirty="0">
              <a:latin typeface="Anivers" panose="02000000000000000000" pitchFamily="50" charset="0"/>
              <a:cs typeface="Calibri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8FD6D96-4C86-729E-3B26-3691AE028433}"/>
              </a:ext>
            </a:extLst>
          </p:cNvPr>
          <p:cNvSpPr txBox="1"/>
          <p:nvPr/>
        </p:nvSpPr>
        <p:spPr>
          <a:xfrm>
            <a:off x="6661150" y="3598779"/>
            <a:ext cx="2082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000" dirty="0">
                <a:latin typeface="Anivers" panose="02000000000000000000" pitchFamily="50" charset="0"/>
              </a:rPr>
              <a:t>Bron:</a:t>
            </a:r>
            <a:endParaRPr lang="nl-NL" sz="1000" dirty="0">
              <a:latin typeface="Anivers" panose="02000000000000000000" pitchFamily="50" charset="0"/>
              <a:ea typeface="Calibri"/>
              <a:cs typeface="Calibri"/>
            </a:endParaRPr>
          </a:p>
          <a:p>
            <a:r>
              <a:rPr lang="nl-NL" sz="1000" dirty="0">
                <a:solidFill>
                  <a:srgbClr val="0563C1"/>
                </a:solidFill>
                <a:latin typeface="Anivers" panose="02000000000000000000" pitchFamily="50" charset="0"/>
                <a:cs typeface="Segoe UI"/>
                <a:hlinkClick r:id="rId6"/>
              </a:rPr>
              <a:t>Kelkglas met voet, tekst: ‘HET WELVAAREN VAN DE PLANTAGIE KLEINSLUST’ | Museum Arnhem | </a:t>
            </a:r>
            <a:r>
              <a:rPr lang="nl-NL" sz="1000" dirty="0" err="1">
                <a:solidFill>
                  <a:srgbClr val="0563C1"/>
                </a:solidFill>
                <a:latin typeface="Anivers" panose="02000000000000000000" pitchFamily="50" charset="0"/>
                <a:cs typeface="Segoe UI"/>
                <a:hlinkClick r:id="rId6"/>
              </a:rPr>
              <a:t>CollectieGelderland</a:t>
            </a:r>
            <a:endParaRPr lang="nl-NL" sz="1000" dirty="0">
              <a:latin typeface="Anivers" panose="02000000000000000000" pitchFamily="50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695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0" cap="flat" cmpd="sng" algn="ctr">
          <a:solidFill>
            <a:srgbClr val="0092D2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330953E00513418B4B7FDE9C211DF1" ma:contentTypeVersion="16" ma:contentTypeDescription="Een nieuw document maken." ma:contentTypeScope="" ma:versionID="01ed9759cbc0b98c4722a66033ca49f4">
  <xsd:schema xmlns:xsd="http://www.w3.org/2001/XMLSchema" xmlns:xs="http://www.w3.org/2001/XMLSchema" xmlns:p="http://schemas.microsoft.com/office/2006/metadata/properties" xmlns:ns2="a9330202-8251-46c1-b0b6-9500c7d3c249" xmlns:ns3="bdf4c1d7-e93c-4a27-92a4-de1e826070a9" targetNamespace="http://schemas.microsoft.com/office/2006/metadata/properties" ma:root="true" ma:fieldsID="98b6322148e613d0d54fa88aefe5c1ef" ns2:_="" ns3:_="">
    <xsd:import namespace="a9330202-8251-46c1-b0b6-9500c7d3c249"/>
    <xsd:import namespace="bdf4c1d7-e93c-4a27-92a4-de1e826070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30202-8251-46c1-b0b6-9500c7d3c2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90bd323f-bf2e-4a03-9a1e-ab46b79c8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4c1d7-e93c-4a27-92a4-de1e826070a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0adaa0b-e120-42fd-9740-bae0ec0b7858}" ma:internalName="TaxCatchAll" ma:showField="CatchAllData" ma:web="bdf4c1d7-e93c-4a27-92a4-de1e826070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330202-8251-46c1-b0b6-9500c7d3c249">
      <Terms xmlns="http://schemas.microsoft.com/office/infopath/2007/PartnerControls"/>
    </lcf76f155ced4ddcb4097134ff3c332f>
    <TaxCatchAll xmlns="bdf4c1d7-e93c-4a27-92a4-de1e826070a9" xsi:nil="true"/>
  </documentManagement>
</p:properties>
</file>

<file path=customXml/itemProps1.xml><?xml version="1.0" encoding="utf-8"?>
<ds:datastoreItem xmlns:ds="http://schemas.openxmlformats.org/officeDocument/2006/customXml" ds:itemID="{B9D91FCE-3A5A-4085-990C-3D04D23FC9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474548A-AD52-4E0E-B690-F13305437480}">
  <ds:schemaRefs>
    <ds:schemaRef ds:uri="a9330202-8251-46c1-b0b6-9500c7d3c249"/>
    <ds:schemaRef ds:uri="bdf4c1d7-e93c-4a27-92a4-de1e826070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CA1904F-F66C-4DDB-B3B7-515C5B74483C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bdf4c1d7-e93c-4a27-92a4-de1e826070a9"/>
    <ds:schemaRef ds:uri="http://schemas.microsoft.com/office/2006/documentManagement/types"/>
    <ds:schemaRef ds:uri="a9330202-8251-46c1-b0b6-9500c7d3c24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2927</Words>
  <Application>Microsoft Office PowerPoint</Application>
  <PresentationFormat>Diavoorstelling (16:9)</PresentationFormat>
  <Paragraphs>175</Paragraphs>
  <Slides>26</Slides>
  <Notes>22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Anivers</vt:lpstr>
      <vt:lpstr>Arial</vt:lpstr>
      <vt:lpstr>Calibri</vt:lpstr>
      <vt:lpstr>Calibri Light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ingrid wielema</dc:creator>
  <cp:lastModifiedBy>Elsebeth Hoeven</cp:lastModifiedBy>
  <cp:revision>2</cp:revision>
  <dcterms:created xsi:type="dcterms:W3CDTF">2022-04-05T13:26:53Z</dcterms:created>
  <dcterms:modified xsi:type="dcterms:W3CDTF">2023-04-13T13:07:06Z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0x010100CA330953E00513418B4B7FDE9C211DF1</vt:lpwstr>
  </property>
  <property fmtid="{D5CDD505-2E9C-101B-9397-08002B2CF9AE}" pid="3" name="xd_ProgID">
    <vt:lpwstr/>
  </property>
  <property fmtid="{D5CDD505-2E9C-101B-9397-08002B2CF9AE}" pid="4" name="MediaServiceImageTags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