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4" r:id="rId3"/>
    <p:sldId id="298" r:id="rId4"/>
    <p:sldId id="296" r:id="rId5"/>
    <p:sldId id="291" r:id="rId6"/>
    <p:sldId id="295" r:id="rId7"/>
    <p:sldId id="299" r:id="rId8"/>
    <p:sldId id="300" r:id="rId9"/>
    <p:sldId id="301" r:id="rId1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387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EAE0-F510-4003-9514-137998D49EE3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B84A-8129-4A2A-A558-5BEE5D454E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EAE0-F510-4003-9514-137998D49EE3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B84A-8129-4A2A-A558-5BEE5D454E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EAE0-F510-4003-9514-137998D49EE3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B84A-8129-4A2A-A558-5BEE5D454E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EAE0-F510-4003-9514-137998D49EE3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B84A-8129-4A2A-A558-5BEE5D454E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EAE0-F510-4003-9514-137998D49EE3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B84A-8129-4A2A-A558-5BEE5D454E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EAE0-F510-4003-9514-137998D49EE3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B84A-8129-4A2A-A558-5BEE5D454E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EAE0-F510-4003-9514-137998D49EE3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B84A-8129-4A2A-A558-5BEE5D454E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EAE0-F510-4003-9514-137998D49EE3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B84A-8129-4A2A-A558-5BEE5D454E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EAE0-F510-4003-9514-137998D49EE3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B84A-8129-4A2A-A558-5BEE5D454E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EAE0-F510-4003-9514-137998D49EE3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B84A-8129-4A2A-A558-5BEE5D454E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EAE0-F510-4003-9514-137998D49EE3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6B84A-8129-4A2A-A558-5BEE5D454E1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2EAE0-F510-4003-9514-137998D49EE3}" type="datetimeFigureOut">
              <a:rPr lang="nl-NL" smtClean="0"/>
              <a:t>31-3-2020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6B84A-8129-4A2A-A558-5BEE5D454E1F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jpeg"/><Relationship Id="rId7" Type="http://schemas.openxmlformats.org/officeDocument/2006/relationships/hyperlink" Target="https://www.youtube.com/watch?v=Orq_YLN5FWE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A0ocH5CSC4E" TargetMode="External"/><Relationship Id="rId5" Type="http://schemas.openxmlformats.org/officeDocument/2006/relationships/hyperlink" Target="https://www.youtube.com/watch?v=ra3eV2Aq6FM&amp;list=PLpKwrJTjeRRttK_x3MmuAJbP-NmrxyXIT&amp;index=6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9D865-5BA3-4920-8EE3-9529E506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199C9E-7DC9-4B8C-AFCE-0EE12C7F0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Afbeeldingsresultaat voor rariteitenkabinet">
            <a:extLst>
              <a:ext uri="{FF2B5EF4-FFF2-40B4-BE49-F238E27FC236}">
                <a16:creationId xmlns:a16="http://schemas.microsoft.com/office/drawing/2014/main" id="{FDA6939D-D981-4950-A990-FC89AAC14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1" y="13044"/>
            <a:ext cx="9144000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4831FF6-6763-4EED-97BB-52C72847E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29227"/>
            <a:ext cx="8461265" cy="165506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371CE95-2126-4786-A66F-4F4E231E069B}"/>
              </a:ext>
            </a:extLst>
          </p:cNvPr>
          <p:cNvSpPr txBox="1"/>
          <p:nvPr/>
        </p:nvSpPr>
        <p:spPr>
          <a:xfrm>
            <a:off x="585926" y="3303759"/>
            <a:ext cx="79721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dirty="0"/>
              <a:t>Rariteitenkabinet</a:t>
            </a:r>
          </a:p>
          <a:p>
            <a:pPr algn="ctr"/>
            <a:r>
              <a:rPr lang="nl-NL" sz="5400" dirty="0"/>
              <a:t>introductie</a:t>
            </a:r>
          </a:p>
        </p:txBody>
      </p:sp>
    </p:spTree>
    <p:extLst>
      <p:ext uri="{BB962C8B-B14F-4D97-AF65-F5344CB8AC3E}">
        <p14:creationId xmlns:p14="http://schemas.microsoft.com/office/powerpoint/2010/main" val="336273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973682B-B575-4461-92B8-8B57BD623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580022"/>
            <a:ext cx="3782244" cy="739826"/>
          </a:xfr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594B23A-1C28-4497-B8A9-8B3C7F4B29C4}"/>
              </a:ext>
            </a:extLst>
          </p:cNvPr>
          <p:cNvSpPr txBox="1">
            <a:spLocks/>
          </p:cNvSpPr>
          <p:nvPr/>
        </p:nvSpPr>
        <p:spPr>
          <a:xfrm>
            <a:off x="574348" y="1203760"/>
            <a:ext cx="8064896" cy="360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+mn-lt"/>
              </a:rPr>
              <a:t>In deze presentatie leer je:</a:t>
            </a:r>
          </a:p>
          <a:p>
            <a:endParaRPr lang="nl-NL" sz="24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dirty="0">
                <a:latin typeface="+mn-lt"/>
              </a:rPr>
              <a:t>Wat een rariteitenkabinet 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24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dirty="0">
                <a:latin typeface="+mn-lt"/>
              </a:rPr>
              <a:t>Wat een rariteitenkabinet met ontdekkingsreizigers te maken heeft</a:t>
            </a:r>
            <a:br>
              <a:rPr lang="nl-NL" sz="2400" dirty="0">
                <a:latin typeface="+mn-lt"/>
              </a:rPr>
            </a:br>
            <a:endParaRPr lang="nl-NL" sz="24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dirty="0">
                <a:latin typeface="+mn-lt"/>
              </a:rPr>
              <a:t>Wat wetenschap met een rariteitenkabinet te maken heeft</a:t>
            </a:r>
            <a:br>
              <a:rPr lang="nl-NL" sz="2400" dirty="0">
                <a:latin typeface="+mn-lt"/>
              </a:rPr>
            </a:br>
            <a:endParaRPr lang="nl-NL" sz="2400" dirty="0">
              <a:latin typeface="+mn-l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3750C8D-6673-4BD8-9408-CEE9D41214CC}"/>
              </a:ext>
            </a:extLst>
          </p:cNvPr>
          <p:cNvSpPr txBox="1"/>
          <p:nvPr/>
        </p:nvSpPr>
        <p:spPr>
          <a:xfrm>
            <a:off x="752618" y="6132562"/>
            <a:ext cx="2321538" cy="374571"/>
          </a:xfrm>
          <a:prstGeom prst="wedgeRoundRectCallout">
            <a:avLst>
              <a:gd name="adj1" fmla="val -49137"/>
              <a:gd name="adj2" fmla="val 207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</a:rPr>
              <a:t>Extra uitzoek-opdrachten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9AA49FF-F3EA-4C0A-985C-C9813309DE8B}"/>
              </a:ext>
            </a:extLst>
          </p:cNvPr>
          <p:cNvSpPr txBox="1"/>
          <p:nvPr/>
        </p:nvSpPr>
        <p:spPr>
          <a:xfrm>
            <a:off x="752618" y="5320346"/>
            <a:ext cx="2036409" cy="519351"/>
          </a:xfrm>
          <a:prstGeom prst="wedgeEllipseCallout">
            <a:avLst>
              <a:gd name="adj1" fmla="val 71846"/>
              <a:gd name="adj2" fmla="val -42754"/>
            </a:avLst>
          </a:prstGeom>
          <a:solidFill>
            <a:schemeClr val="bg2"/>
          </a:solidFill>
          <a:ln w="28575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vragen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28DEEDC-20A1-41FF-8A61-9AE54C66F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24" y="716397"/>
            <a:ext cx="8229600" cy="1143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284A6325-9BB1-4643-9C79-8CBDA937001F}"/>
              </a:ext>
            </a:extLst>
          </p:cNvPr>
          <p:cNvSpPr/>
          <p:nvPr/>
        </p:nvSpPr>
        <p:spPr>
          <a:xfrm>
            <a:off x="587224" y="488671"/>
            <a:ext cx="7891089" cy="715089"/>
          </a:xfrm>
          <a:prstGeom prst="roundRect">
            <a:avLst/>
          </a:prstGeom>
          <a:solidFill>
            <a:srgbClr val="74A4A9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solidFill>
                  <a:schemeClr val="bg1"/>
                </a:solidFill>
              </a:rPr>
              <a:t>Rariteitenkabinet   </a:t>
            </a:r>
            <a:r>
              <a:rPr lang="nl-NL" sz="3600" dirty="0">
                <a:solidFill>
                  <a:schemeClr val="bg1"/>
                </a:solidFill>
              </a:rPr>
              <a:t>de wereld gaat open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0D449B-B562-471B-9F8E-4B4134321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616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66F5A50-9560-497D-A346-077AA28E5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21753"/>
            <a:ext cx="4577358" cy="3282062"/>
          </a:xfrm>
          <a:prstGeom prst="rect">
            <a:avLst/>
          </a:prstGeom>
        </p:spPr>
      </p:pic>
      <p:pic>
        <p:nvPicPr>
          <p:cNvPr id="7" name="Picture 2" descr="Afbeeldingsresultaat voor insectenverzamelingen">
            <a:extLst>
              <a:ext uri="{FF2B5EF4-FFF2-40B4-BE49-F238E27FC236}">
                <a16:creationId xmlns:a16="http://schemas.microsoft.com/office/drawing/2014/main" id="{8EB4A4D6-17DF-4F97-A23C-9767DD96D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8999"/>
            <a:ext cx="4577358" cy="256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Vincent, Levinus (1715) Wondertooneel der natuur -Tome 2 ...">
            <a:extLst>
              <a:ext uri="{FF2B5EF4-FFF2-40B4-BE49-F238E27FC236}">
                <a16:creationId xmlns:a16="http://schemas.microsoft.com/office/drawing/2014/main" id="{8DEE95E3-2935-4FD1-B40E-51B7E464E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8811" r="8766" b="5502"/>
          <a:stretch/>
        </p:blipFill>
        <p:spPr bwMode="auto">
          <a:xfrm>
            <a:off x="4750805" y="121753"/>
            <a:ext cx="4285691" cy="587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B9395E-3AA8-4755-9D79-0C96F6712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3326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8A5205-EF11-43E6-8451-EF3046D01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F6D099-C0EF-4E84-A401-D8C02A8E1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A3A8AB6-42EA-4F10-90C5-C2499F636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76110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F71FA03-BF0B-4226-8F4C-115FB0907DC3}"/>
              </a:ext>
            </a:extLst>
          </p:cNvPr>
          <p:cNvSpPr txBox="1"/>
          <p:nvPr/>
        </p:nvSpPr>
        <p:spPr>
          <a:xfrm>
            <a:off x="2934" y="5541893"/>
            <a:ext cx="3024336" cy="1168539"/>
          </a:xfrm>
          <a:prstGeom prst="wedgeEllipseCallout">
            <a:avLst>
              <a:gd name="adj1" fmla="val 27132"/>
              <a:gd name="adj2" fmla="val -156288"/>
            </a:avLst>
          </a:prstGeom>
          <a:solidFill>
            <a:srgbClr val="EEECE1">
              <a:alpha val="67000"/>
            </a:srgbClr>
          </a:solidFill>
          <a:ln w="1905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kun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jij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vertellen</a:t>
            </a:r>
            <a:r>
              <a:rPr lang="en-US" sz="1600" dirty="0">
                <a:solidFill>
                  <a:srgbClr val="FF0000"/>
                </a:solidFill>
              </a:rPr>
              <a:t> wat </a:t>
            </a:r>
            <a:r>
              <a:rPr lang="en-US" sz="1600" dirty="0" err="1">
                <a:solidFill>
                  <a:srgbClr val="FF0000"/>
                </a:solidFill>
              </a:rPr>
              <a:t>er</a:t>
            </a:r>
            <a:r>
              <a:rPr lang="en-US" sz="1600" dirty="0">
                <a:solidFill>
                  <a:srgbClr val="FF0000"/>
                </a:solidFill>
              </a:rPr>
              <a:t> op </a:t>
            </a:r>
            <a:r>
              <a:rPr lang="en-US" sz="1600" dirty="0" err="1">
                <a:solidFill>
                  <a:srgbClr val="FF0000"/>
                </a:solidFill>
              </a:rPr>
              <a:t>deze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deze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afbeelding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gebeurt</a:t>
            </a:r>
            <a:r>
              <a:rPr lang="en-US" sz="1600" dirty="0">
                <a:solidFill>
                  <a:srgbClr val="FF0000"/>
                </a:solidFill>
              </a:rPr>
              <a:t>?</a:t>
            </a:r>
            <a:endParaRPr lang="nl-NL" sz="1600" dirty="0">
              <a:solidFill>
                <a:srgbClr val="FF0000"/>
              </a:solidFill>
            </a:endParaRP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3A1563-0A12-4701-9EC0-815026A9A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9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39CF2-5E89-46CD-8B09-2B06403A4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5581328-0D1C-43B9-858A-9649F72AE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7" y="457758"/>
            <a:ext cx="8911343" cy="5940896"/>
          </a:xfr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F069F4-0CD4-4D14-933A-7A5607F28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118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1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8CB55-A9A9-49D2-997E-274705D5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CE26C3-55F4-4B6D-8B04-7A1C0474F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Culture Mechanism: Unknown Aztec artist, Codex Mendoza">
            <a:extLst>
              <a:ext uri="{FF2B5EF4-FFF2-40B4-BE49-F238E27FC236}">
                <a16:creationId xmlns:a16="http://schemas.microsoft.com/office/drawing/2014/main" id="{52E4606B-6636-4887-9931-17198AE2C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63621" cy="59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5BFC7B-B8FA-43A7-95FA-1D3761F8E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7603" y="206188"/>
            <a:ext cx="487363" cy="48736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E0F1614-363A-46A2-A9A0-BA832B682967}"/>
              </a:ext>
            </a:extLst>
          </p:cNvPr>
          <p:cNvSpPr txBox="1"/>
          <p:nvPr/>
        </p:nvSpPr>
        <p:spPr>
          <a:xfrm>
            <a:off x="395536" y="5671731"/>
            <a:ext cx="3574907" cy="908864"/>
          </a:xfrm>
          <a:prstGeom prst="wedgeEllipseCallout">
            <a:avLst>
              <a:gd name="adj1" fmla="val 74483"/>
              <a:gd name="adj2" fmla="val -79056"/>
            </a:avLst>
          </a:prstGeom>
          <a:solidFill>
            <a:schemeClr val="bg2"/>
          </a:solidFill>
          <a:ln w="28575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nl-NL" dirty="0">
                <a:solidFill>
                  <a:srgbClr val="FF0000"/>
                </a:solidFill>
              </a:rPr>
              <a:t>ie jij al iets dat in een </a:t>
            </a:r>
            <a:r>
              <a:rPr lang="nl-NL" dirty="0" err="1">
                <a:solidFill>
                  <a:srgbClr val="FF0000"/>
                </a:solidFill>
              </a:rPr>
              <a:t>rariteitenkabinnet</a:t>
            </a:r>
            <a:r>
              <a:rPr lang="nl-NL" dirty="0">
                <a:solidFill>
                  <a:srgbClr val="FF0000"/>
                </a:solidFill>
              </a:rPr>
              <a:t> past</a:t>
            </a:r>
          </a:p>
        </p:txBody>
      </p:sp>
    </p:spTree>
    <p:extLst>
      <p:ext uri="{BB962C8B-B14F-4D97-AF65-F5344CB8AC3E}">
        <p14:creationId xmlns:p14="http://schemas.microsoft.com/office/powerpoint/2010/main" val="226114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ariteitenkabinet - Galerie Bonnard">
            <a:extLst>
              <a:ext uri="{FF2B5EF4-FFF2-40B4-BE49-F238E27FC236}">
                <a16:creationId xmlns:a16="http://schemas.microsoft.com/office/drawing/2014/main" id="{EFBBE100-9077-4114-BB73-946414EF46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88" y="281656"/>
            <a:ext cx="639870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are Antique Carved Nautilus Shell Love Token Early 19th c ...">
            <a:extLst>
              <a:ext uri="{FF2B5EF4-FFF2-40B4-BE49-F238E27FC236}">
                <a16:creationId xmlns:a16="http://schemas.microsoft.com/office/drawing/2014/main" id="{BD6BB730-4690-4660-B224-97B14B4F3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88" y="2218245"/>
            <a:ext cx="1210309" cy="99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rloge | Vrijthoff le Jeune, J. (1646-1730) - Europeana Collections">
            <a:extLst>
              <a:ext uri="{FF2B5EF4-FFF2-40B4-BE49-F238E27FC236}">
                <a16:creationId xmlns:a16="http://schemas.microsoft.com/office/drawing/2014/main" id="{975271E7-A21E-44D9-AEFC-DCF9408E6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4" y="3510465"/>
            <a:ext cx="1222533" cy="175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nduehuis der Notarissen">
            <a:extLst>
              <a:ext uri="{FF2B5EF4-FFF2-40B4-BE49-F238E27FC236}">
                <a16:creationId xmlns:a16="http://schemas.microsoft.com/office/drawing/2014/main" id="{FF994106-55A9-44C8-B048-ADAE31C7E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53" y="5346994"/>
            <a:ext cx="1666980" cy="11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BDFE6B7-4BB8-406C-B572-AC5311A3796D}"/>
              </a:ext>
            </a:extLst>
          </p:cNvPr>
          <p:cNvSpPr txBox="1"/>
          <p:nvPr/>
        </p:nvSpPr>
        <p:spPr>
          <a:xfrm>
            <a:off x="760465" y="327335"/>
            <a:ext cx="3024336" cy="1428214"/>
          </a:xfrm>
          <a:prstGeom prst="wedgeEllipseCallout">
            <a:avLst>
              <a:gd name="adj1" fmla="val 54561"/>
              <a:gd name="adj2" fmla="val 118059"/>
            </a:avLst>
          </a:prstGeom>
          <a:solidFill>
            <a:srgbClr val="EEECE1">
              <a:alpha val="67000"/>
            </a:srgbClr>
          </a:solidFill>
          <a:ln w="19050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FF0000"/>
                </a:solidFill>
              </a:rPr>
              <a:t>Zoek</a:t>
            </a:r>
            <a:r>
              <a:rPr lang="en-US" sz="1200" dirty="0">
                <a:solidFill>
                  <a:srgbClr val="FF0000"/>
                </a:solidFill>
              </a:rPr>
              <a:t> in </a:t>
            </a:r>
            <a:r>
              <a:rPr lang="en-US" sz="1200" dirty="0" err="1">
                <a:solidFill>
                  <a:srgbClr val="FF0000"/>
                </a:solidFill>
              </a:rPr>
              <a:t>dit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rariteitenkabinet</a:t>
            </a:r>
            <a:r>
              <a:rPr lang="en-US" sz="12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een nautilus-</a:t>
            </a:r>
            <a:r>
              <a:rPr lang="en-US" sz="1200" dirty="0" err="1">
                <a:solidFill>
                  <a:srgbClr val="FF0000"/>
                </a:solidFill>
              </a:rPr>
              <a:t>schelp</a:t>
            </a:r>
            <a:endParaRPr lang="en-US" sz="1200" dirty="0">
              <a:solidFill>
                <a:srgbClr val="FF0000"/>
              </a:solidFill>
            </a:endParaRPr>
          </a:p>
          <a:p>
            <a:pPr algn="ctr"/>
            <a:r>
              <a:rPr lang="en-US" sz="1200" dirty="0" err="1">
                <a:solidFill>
                  <a:srgbClr val="FF0000"/>
                </a:solidFill>
              </a:rPr>
              <a:t>een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klokje</a:t>
            </a:r>
            <a:endParaRPr lang="en-US" sz="1200" dirty="0">
              <a:solidFill>
                <a:srgbClr val="FF0000"/>
              </a:solidFill>
            </a:endParaRPr>
          </a:p>
          <a:p>
            <a:pPr algn="ctr"/>
            <a:r>
              <a:rPr lang="en-US" sz="1200">
                <a:solidFill>
                  <a:srgbClr val="FF0000"/>
                </a:solidFill>
              </a:rPr>
              <a:t>een Chinees </a:t>
            </a:r>
            <a:r>
              <a:rPr lang="en-US" sz="1200" dirty="0" err="1">
                <a:solidFill>
                  <a:srgbClr val="FF0000"/>
                </a:solidFill>
              </a:rPr>
              <a:t>porseleinen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schaaltje</a:t>
            </a:r>
            <a:endParaRPr lang="nl-NL" sz="1200" dirty="0">
              <a:solidFill>
                <a:srgbClr val="FF0000"/>
              </a:solidFill>
            </a:endParaRPr>
          </a:p>
        </p:txBody>
      </p:sp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101974-283E-4BA3-8E2D-B46F70360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08" y="372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 museumkamers">
            <a:extLst>
              <a:ext uri="{FF2B5EF4-FFF2-40B4-BE49-F238E27FC236}">
                <a16:creationId xmlns:a16="http://schemas.microsoft.com/office/drawing/2014/main" id="{087693FF-1F74-4821-A512-A8627CB8C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01" y="107472"/>
            <a:ext cx="3572064" cy="23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iografische gegevens Theodor van Lidth de Jeude">
            <a:extLst>
              <a:ext uri="{FF2B5EF4-FFF2-40B4-BE49-F238E27FC236}">
                <a16:creationId xmlns:a16="http://schemas.microsoft.com/office/drawing/2014/main" id="{87A2D685-7D90-484D-B549-D48DF8A3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905" y="107472"/>
            <a:ext cx="2262476" cy="343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axidermist/modeler John Widener working on the model of the giant blue whale">
            <a:extLst>
              <a:ext uri="{FF2B5EF4-FFF2-40B4-BE49-F238E27FC236}">
                <a16:creationId xmlns:a16="http://schemas.microsoft.com/office/drawing/2014/main" id="{A71ECA1F-F75D-4A98-91E0-1AC4DF35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54" y="3191211"/>
            <a:ext cx="3601917" cy="283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CC38EA6-A1FF-4EEB-A3E8-209EA775C8CE}"/>
              </a:ext>
            </a:extLst>
          </p:cNvPr>
          <p:cNvSpPr txBox="1"/>
          <p:nvPr/>
        </p:nvSpPr>
        <p:spPr>
          <a:xfrm>
            <a:off x="179511" y="4054320"/>
            <a:ext cx="52132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Hier</a:t>
            </a:r>
            <a:r>
              <a:rPr lang="en-US" sz="1600" dirty="0"/>
              <a:t> </a:t>
            </a:r>
            <a:r>
              <a:rPr lang="en-US" sz="1600" dirty="0" err="1"/>
              <a:t>zijn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aantal</a:t>
            </a:r>
            <a:r>
              <a:rPr lang="en-US" sz="1600" dirty="0"/>
              <a:t> </a:t>
            </a:r>
            <a:r>
              <a:rPr lang="en-US" sz="1600" dirty="0" err="1"/>
              <a:t>filmpjes</a:t>
            </a:r>
            <a:r>
              <a:rPr lang="en-US" sz="1600" dirty="0"/>
              <a:t>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zien</a:t>
            </a:r>
            <a:r>
              <a:rPr lang="en-US" sz="1600" dirty="0"/>
              <a:t> van </a:t>
            </a:r>
            <a:r>
              <a:rPr lang="en-US" sz="1600" dirty="0" err="1"/>
              <a:t>verzamelingen</a:t>
            </a:r>
            <a:r>
              <a:rPr lang="en-US" sz="1600" dirty="0"/>
              <a:t>. De </a:t>
            </a:r>
            <a:r>
              <a:rPr lang="en-US" sz="1600" dirty="0" err="1"/>
              <a:t>eerste</a:t>
            </a:r>
            <a:r>
              <a:rPr lang="en-US" sz="1600" dirty="0"/>
              <a:t> is van Theodor Gerardus van </a:t>
            </a:r>
            <a:r>
              <a:rPr lang="en-US" sz="1600" dirty="0" err="1"/>
              <a:t>Lith</a:t>
            </a:r>
            <a:r>
              <a:rPr lang="en-US" sz="1600" dirty="0"/>
              <a:t> </a:t>
            </a:r>
            <a:r>
              <a:rPr lang="en-US" sz="1600" dirty="0" err="1"/>
              <a:t>Jeude</a:t>
            </a:r>
            <a:r>
              <a:rPr lang="en-US" sz="1600" dirty="0"/>
              <a:t> die </a:t>
            </a:r>
            <a:r>
              <a:rPr lang="en-US" sz="1600" dirty="0" err="1"/>
              <a:t>zijn</a:t>
            </a:r>
            <a:r>
              <a:rPr lang="en-US" sz="1600" dirty="0"/>
              <a:t> </a:t>
            </a:r>
            <a:r>
              <a:rPr lang="en-US" sz="1600" dirty="0" err="1"/>
              <a:t>verzameling</a:t>
            </a:r>
            <a:r>
              <a:rPr lang="en-US" sz="1600" dirty="0"/>
              <a:t> </a:t>
            </a:r>
            <a:r>
              <a:rPr lang="en-US" sz="1600" dirty="0" err="1"/>
              <a:t>uitbreidde</a:t>
            </a:r>
            <a:r>
              <a:rPr lang="en-US" sz="1600" dirty="0"/>
              <a:t> tot een </a:t>
            </a:r>
            <a:r>
              <a:rPr lang="en-US" sz="1600" dirty="0" err="1"/>
              <a:t>dierentuin</a:t>
            </a:r>
            <a:r>
              <a:rPr lang="en-US" sz="1600" dirty="0"/>
              <a:t>. De </a:t>
            </a:r>
            <a:r>
              <a:rPr lang="en-US" sz="1600" dirty="0" err="1"/>
              <a:t>tweede</a:t>
            </a:r>
            <a:r>
              <a:rPr lang="en-US" sz="1600" dirty="0"/>
              <a:t> is van </a:t>
            </a:r>
            <a:r>
              <a:rPr lang="en-US" sz="1600" dirty="0" err="1"/>
              <a:t>Klaas</a:t>
            </a:r>
            <a:r>
              <a:rPr lang="en-US" sz="1600" dirty="0"/>
              <a:t> </a:t>
            </a:r>
            <a:r>
              <a:rPr lang="en-US" sz="1600" dirty="0" err="1"/>
              <a:t>Nanninga</a:t>
            </a:r>
            <a:r>
              <a:rPr lang="en-US" sz="1600" dirty="0"/>
              <a:t> die nu </a:t>
            </a:r>
            <a:r>
              <a:rPr lang="en-US" sz="1600" dirty="0" err="1"/>
              <a:t>nog</a:t>
            </a:r>
            <a:r>
              <a:rPr lang="en-US" sz="1600" dirty="0"/>
              <a:t> steeds een </a:t>
            </a:r>
            <a:r>
              <a:rPr lang="en-US" sz="1600" dirty="0" err="1"/>
              <a:t>natuurverzameling</a:t>
            </a:r>
            <a:r>
              <a:rPr lang="en-US" sz="1600" dirty="0"/>
              <a:t> </a:t>
            </a:r>
            <a:r>
              <a:rPr lang="en-US" sz="1600" dirty="0" err="1"/>
              <a:t>gewoon</a:t>
            </a:r>
            <a:r>
              <a:rPr lang="en-US" sz="1600" dirty="0"/>
              <a:t> in </a:t>
            </a:r>
            <a:r>
              <a:rPr lang="en-US" sz="1600" dirty="0" err="1"/>
              <a:t>zijn</a:t>
            </a:r>
            <a:r>
              <a:rPr lang="en-US" sz="1600" dirty="0"/>
              <a:t> huis </a:t>
            </a:r>
            <a:r>
              <a:rPr lang="en-US" sz="1600" dirty="0" err="1"/>
              <a:t>heeft</a:t>
            </a:r>
            <a:r>
              <a:rPr lang="en-US" sz="1600" dirty="0"/>
              <a:t>. </a:t>
            </a:r>
            <a:r>
              <a:rPr lang="en-US" sz="1600" dirty="0" err="1"/>
              <a:t>Tenslotte</a:t>
            </a:r>
            <a:r>
              <a:rPr lang="en-US" sz="1600" dirty="0"/>
              <a:t> </a:t>
            </a:r>
            <a:r>
              <a:rPr lang="en-US" sz="1600" dirty="0" err="1"/>
              <a:t>krijg</a:t>
            </a:r>
            <a:r>
              <a:rPr lang="en-US" sz="1600" dirty="0"/>
              <a:t> je een </a:t>
            </a:r>
            <a:r>
              <a:rPr lang="en-US" sz="1600" dirty="0" err="1"/>
              <a:t>kijkje</a:t>
            </a:r>
            <a:r>
              <a:rPr lang="en-US" sz="1600" dirty="0"/>
              <a:t> achter de </a:t>
            </a:r>
            <a:r>
              <a:rPr lang="en-US" sz="1600" dirty="0" err="1"/>
              <a:t>schermen</a:t>
            </a:r>
            <a:r>
              <a:rPr lang="en-US" sz="1600" dirty="0"/>
              <a:t> in het </a:t>
            </a:r>
            <a:r>
              <a:rPr lang="en-US" sz="1600" dirty="0" err="1"/>
              <a:t>Smithonian</a:t>
            </a:r>
            <a:r>
              <a:rPr lang="en-US" sz="1600" dirty="0"/>
              <a:t> museum in Amerika </a:t>
            </a:r>
            <a:r>
              <a:rPr lang="en-US" sz="1600" dirty="0" err="1"/>
              <a:t>dat</a:t>
            </a:r>
            <a:r>
              <a:rPr lang="en-US" sz="1600" dirty="0"/>
              <a:t> een </a:t>
            </a:r>
            <a:r>
              <a:rPr lang="en-US" sz="1600" dirty="0" err="1"/>
              <a:t>enorme</a:t>
            </a:r>
            <a:r>
              <a:rPr lang="en-US" sz="1600" dirty="0"/>
              <a:t> </a:t>
            </a:r>
            <a:r>
              <a:rPr lang="en-US" sz="1600" dirty="0" err="1"/>
              <a:t>natuurverzameling</a:t>
            </a:r>
            <a:r>
              <a:rPr lang="en-US" sz="1600" dirty="0"/>
              <a:t> </a:t>
            </a:r>
            <a:r>
              <a:rPr lang="en-US" sz="1600" dirty="0" err="1"/>
              <a:t>heeft</a:t>
            </a:r>
            <a:r>
              <a:rPr lang="en-US" sz="1600" dirty="0"/>
              <a:t> </a:t>
            </a:r>
            <a:r>
              <a:rPr lang="en-US" sz="1600" dirty="0" err="1"/>
              <a:t>waar</a:t>
            </a:r>
            <a:r>
              <a:rPr lang="en-US" sz="1600" dirty="0"/>
              <a:t> </a:t>
            </a:r>
            <a:r>
              <a:rPr lang="en-US" sz="1600" dirty="0" err="1"/>
              <a:t>wetenschappers</a:t>
            </a:r>
            <a:r>
              <a:rPr lang="en-US" sz="1600"/>
              <a:t> kunnen</a:t>
            </a:r>
            <a:r>
              <a:rPr lang="en-US" sz="1600" dirty="0"/>
              <a:t> </a:t>
            </a:r>
            <a:r>
              <a:rPr lang="en-US" sz="1600" dirty="0" err="1"/>
              <a:t>leren</a:t>
            </a:r>
            <a:r>
              <a:rPr lang="en-US" sz="1600" dirty="0"/>
              <a:t> hoe de </a:t>
            </a:r>
            <a:r>
              <a:rPr lang="en-US" sz="1600" dirty="0" err="1"/>
              <a:t>wereld</a:t>
            </a:r>
            <a:r>
              <a:rPr lang="en-US" sz="1600" dirty="0"/>
              <a:t> </a:t>
            </a:r>
            <a:r>
              <a:rPr lang="en-US" sz="1600" dirty="0" err="1"/>
              <a:t>precies</a:t>
            </a:r>
            <a:r>
              <a:rPr lang="en-US" sz="1600" dirty="0"/>
              <a:t> in </a:t>
            </a:r>
            <a:r>
              <a:rPr lang="en-US" sz="1600" dirty="0" err="1"/>
              <a:t>elkaar</a:t>
            </a:r>
            <a:r>
              <a:rPr lang="en-US" sz="1600" dirty="0"/>
              <a:t> zit. Van het </a:t>
            </a:r>
            <a:r>
              <a:rPr lang="en-US" sz="1600" dirty="0" err="1"/>
              <a:t>kabinet</a:t>
            </a:r>
            <a:r>
              <a:rPr lang="en-US" sz="1600" dirty="0"/>
              <a:t> van Albert </a:t>
            </a:r>
            <a:r>
              <a:rPr lang="en-US" sz="1600" dirty="0" err="1"/>
              <a:t>Seba</a:t>
            </a:r>
            <a:r>
              <a:rPr lang="en-US" sz="1600" dirty="0"/>
              <a:t> is </a:t>
            </a:r>
            <a:r>
              <a:rPr lang="en-US" sz="1600" dirty="0" err="1"/>
              <a:t>geen</a:t>
            </a:r>
            <a:r>
              <a:rPr lang="en-US" sz="1600" dirty="0"/>
              <a:t> film, </a:t>
            </a:r>
            <a:r>
              <a:rPr lang="en-US" sz="1600" dirty="0" err="1"/>
              <a:t>hij</a:t>
            </a:r>
            <a:r>
              <a:rPr lang="en-US" sz="1600" dirty="0"/>
              <a:t> </a:t>
            </a:r>
            <a:r>
              <a:rPr lang="en-US" sz="1600" dirty="0" err="1"/>
              <a:t>staat</a:t>
            </a:r>
            <a:r>
              <a:rPr lang="en-US" sz="1600" dirty="0"/>
              <a:t> </a:t>
            </a:r>
            <a:r>
              <a:rPr lang="en-US" sz="1600" dirty="0" err="1"/>
              <a:t>toch</a:t>
            </a:r>
            <a:r>
              <a:rPr lang="en-US" sz="1600" dirty="0"/>
              <a:t> op </a:t>
            </a:r>
            <a:r>
              <a:rPr lang="en-US" sz="1600" dirty="0" err="1"/>
              <a:t>deze</a:t>
            </a:r>
            <a:r>
              <a:rPr lang="en-US" sz="1600" dirty="0"/>
              <a:t> </a:t>
            </a:r>
            <a:r>
              <a:rPr lang="en-US" sz="1600" dirty="0" err="1"/>
              <a:t>dia</a:t>
            </a:r>
            <a:r>
              <a:rPr lang="en-US" sz="1600" dirty="0"/>
              <a:t> </a:t>
            </a:r>
            <a:r>
              <a:rPr lang="en-US" sz="1600" dirty="0" err="1"/>
              <a:t>omdat</a:t>
            </a:r>
            <a:r>
              <a:rPr lang="en-US" sz="1600" dirty="0"/>
              <a:t> de </a:t>
            </a:r>
            <a:r>
              <a:rPr lang="en-US" sz="1600" dirty="0" err="1"/>
              <a:t>tsaar</a:t>
            </a:r>
            <a:r>
              <a:rPr lang="en-US" sz="1600" dirty="0"/>
              <a:t> van </a:t>
            </a:r>
            <a:r>
              <a:rPr lang="en-US" sz="1600" dirty="0" err="1"/>
              <a:t>Rusland</a:t>
            </a:r>
            <a:r>
              <a:rPr lang="en-US" sz="1600" dirty="0"/>
              <a:t>, Peter de Grote </a:t>
            </a:r>
            <a:r>
              <a:rPr lang="en-US" sz="1600" dirty="0" err="1"/>
              <a:t>zijn</a:t>
            </a:r>
            <a:r>
              <a:rPr lang="en-US" sz="1600" dirty="0"/>
              <a:t> </a:t>
            </a:r>
            <a:r>
              <a:rPr lang="en-US" sz="1600" dirty="0" err="1"/>
              <a:t>kabinet</a:t>
            </a:r>
            <a:r>
              <a:rPr lang="en-US" sz="1600" dirty="0"/>
              <a:t> </a:t>
            </a:r>
            <a:r>
              <a:rPr lang="en-US" sz="1600" dirty="0" err="1"/>
              <a:t>heeft</a:t>
            </a:r>
            <a:r>
              <a:rPr lang="en-US" sz="1600" dirty="0"/>
              <a:t> </a:t>
            </a:r>
            <a:r>
              <a:rPr lang="en-US" sz="1600" dirty="0" err="1"/>
              <a:t>gekocht</a:t>
            </a:r>
            <a:r>
              <a:rPr lang="en-US" sz="1600" dirty="0"/>
              <a:t>.</a:t>
            </a:r>
            <a:endParaRPr lang="nl-NL" sz="16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9DC7DEC-5D62-46C0-937E-B0A0F79EE0AF}"/>
              </a:ext>
            </a:extLst>
          </p:cNvPr>
          <p:cNvSpPr txBox="1"/>
          <p:nvPr/>
        </p:nvSpPr>
        <p:spPr>
          <a:xfrm>
            <a:off x="3023532" y="3634783"/>
            <a:ext cx="2321538" cy="408623"/>
          </a:xfrm>
          <a:prstGeom prst="wedgeRoundRectCallout">
            <a:avLst>
              <a:gd name="adj1" fmla="val -49137"/>
              <a:gd name="adj2" fmla="val 207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</a:rPr>
              <a:t> 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sym typeface="Webdings" panose="05030102010509060703" pitchFamily="18" charset="2"/>
              </a:rPr>
              <a:t> 1. </a:t>
            </a:r>
            <a:r>
              <a:rPr lang="nl-NL" sz="1600" dirty="0">
                <a:solidFill>
                  <a:srgbClr val="FF0000"/>
                </a:solidFill>
                <a:hlinkClick r:id="rId5"/>
              </a:rPr>
              <a:t>Theodoor</a:t>
            </a:r>
            <a:endParaRPr lang="nl-NL" sz="1600" dirty="0">
              <a:solidFill>
                <a:srgbClr val="FF000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4F13E47-8467-4524-BFFA-FA22A6B685F2}"/>
              </a:ext>
            </a:extLst>
          </p:cNvPr>
          <p:cNvSpPr txBox="1"/>
          <p:nvPr/>
        </p:nvSpPr>
        <p:spPr>
          <a:xfrm>
            <a:off x="6610403" y="2623150"/>
            <a:ext cx="2321538" cy="408623"/>
          </a:xfrm>
          <a:prstGeom prst="wedgeRoundRectCallout">
            <a:avLst>
              <a:gd name="adj1" fmla="val -49137"/>
              <a:gd name="adj2" fmla="val 207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</a:rPr>
              <a:t> 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sym typeface="Webdings" panose="05030102010509060703" pitchFamily="18" charset="2"/>
              </a:rPr>
              <a:t> 2. </a:t>
            </a:r>
            <a:r>
              <a:rPr lang="nl-NL" sz="1600">
                <a:solidFill>
                  <a:srgbClr val="FF0000"/>
                </a:solidFill>
                <a:sym typeface="Webdings" panose="05030102010509060703" pitchFamily="18" charset="2"/>
                <a:hlinkClick r:id="rId6"/>
              </a:rPr>
              <a:t>Klaas Nanninga</a:t>
            </a:r>
            <a:endParaRPr lang="nl-NL" sz="1600" dirty="0">
              <a:solidFill>
                <a:srgbClr val="FF0000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143B9B2-8395-438A-86B2-322915459A72}"/>
              </a:ext>
            </a:extLst>
          </p:cNvPr>
          <p:cNvSpPr txBox="1"/>
          <p:nvPr/>
        </p:nvSpPr>
        <p:spPr>
          <a:xfrm>
            <a:off x="6264345" y="6151827"/>
            <a:ext cx="2762426" cy="408623"/>
          </a:xfrm>
          <a:prstGeom prst="wedgeRoundRectCallout">
            <a:avLst>
              <a:gd name="adj1" fmla="val -49137"/>
              <a:gd name="adj2" fmla="val 2078"/>
              <a:gd name="adj3" fmla="val 16667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FF0000"/>
                </a:solidFill>
              </a:rPr>
              <a:t> 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sym typeface="Webdings" panose="05030102010509060703" pitchFamily="18" charset="2"/>
              </a:rPr>
              <a:t> 3. </a:t>
            </a:r>
            <a:r>
              <a:rPr lang="nl-NL" dirty="0" err="1">
                <a:solidFill>
                  <a:schemeClr val="accent1">
                    <a:lumMod val="75000"/>
                  </a:schemeClr>
                </a:solidFill>
                <a:sym typeface="Webdings" panose="05030102010509060703" pitchFamily="18" charset="2"/>
                <a:hlinkClick r:id="rId7"/>
              </a:rPr>
              <a:t>Smithonian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sym typeface="Webdings" panose="05030102010509060703" pitchFamily="18" charset="2"/>
                <a:hlinkClick r:id="rId7"/>
              </a:rPr>
              <a:t> museum</a:t>
            </a:r>
            <a:endParaRPr lang="nl-NL" sz="1600" dirty="0">
              <a:solidFill>
                <a:srgbClr val="FF000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BCC32F3-D8FB-4212-9754-300FC6C30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0" y="86727"/>
            <a:ext cx="2780682" cy="39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147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05C7AD-EDB7-466B-93AE-816EBB5D4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32EE28-31C9-40CC-B8D7-A63FE8246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8007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Les 1  insecten</a:t>
            </a:r>
          </a:p>
          <a:p>
            <a:r>
              <a:rPr lang="nl-NL" dirty="0"/>
              <a:t>Les 2  stenen</a:t>
            </a:r>
          </a:p>
          <a:p>
            <a:r>
              <a:rPr lang="nl-NL" dirty="0"/>
              <a:t>Les 3  planten</a:t>
            </a:r>
          </a:p>
          <a:p>
            <a:r>
              <a:rPr lang="nl-NL" dirty="0"/>
              <a:t>Les 4  de atlas van </a:t>
            </a:r>
            <a:r>
              <a:rPr lang="nl-NL" dirty="0" err="1"/>
              <a:t>Blaeu</a:t>
            </a:r>
            <a:endParaRPr lang="nl-NL" dirty="0"/>
          </a:p>
          <a:p>
            <a:r>
              <a:rPr lang="nl-NL" dirty="0"/>
              <a:t>Les 5  dieren in een potje</a:t>
            </a:r>
          </a:p>
          <a:p>
            <a:r>
              <a:rPr lang="nl-NL" dirty="0"/>
              <a:t>Les 6  munten</a:t>
            </a:r>
          </a:p>
          <a:p>
            <a:endParaRPr lang="nl-NL" dirty="0"/>
          </a:p>
          <a:p>
            <a:r>
              <a:rPr lang="nl-NL" dirty="0"/>
              <a:t>Bij elke les is ook een</a:t>
            </a:r>
            <a:br>
              <a:rPr lang="nl-NL" dirty="0"/>
            </a:br>
            <a:endParaRPr lang="nl-NL" dirty="0"/>
          </a:p>
          <a:p>
            <a:pPr marL="0" indent="0">
              <a:buNone/>
            </a:pPr>
            <a:r>
              <a:rPr lang="nl-NL" sz="2600" dirty="0"/>
              <a:t>De lessen horen bij de tijdvakken:</a:t>
            </a:r>
            <a:br>
              <a:rPr lang="nl-NL" sz="2600" dirty="0"/>
            </a:br>
            <a:r>
              <a:rPr lang="nl-NL" sz="2600" dirty="0"/>
              <a:t>ontdekkers en hervormers 1500-1600</a:t>
            </a:r>
            <a:br>
              <a:rPr lang="nl-NL" sz="2600" dirty="0"/>
            </a:br>
            <a:r>
              <a:rPr lang="nl-NL" sz="2600" dirty="0"/>
              <a:t>regenten en vorsten            1600-1700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073CD38-245A-4BE4-AEF6-DFE778E56298}"/>
              </a:ext>
            </a:extLst>
          </p:cNvPr>
          <p:cNvSpPr/>
          <p:nvPr/>
        </p:nvSpPr>
        <p:spPr>
          <a:xfrm>
            <a:off x="457200" y="488593"/>
            <a:ext cx="7891089" cy="715089"/>
          </a:xfrm>
          <a:prstGeom prst="roundRect">
            <a:avLst/>
          </a:prstGeom>
          <a:solidFill>
            <a:srgbClr val="74A4A9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600" dirty="0">
                <a:solidFill>
                  <a:schemeClr val="bg1"/>
                </a:solidFill>
              </a:rPr>
              <a:t>Alle lessen op een rij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81DF77-B4DC-470E-8A3B-3790DCDBE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914" y="4312018"/>
            <a:ext cx="906619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3B262C2-B3AC-4129-9CDE-30ADDE66E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112" y="5350243"/>
            <a:ext cx="10382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63F51AE0-9C0F-4FAF-9591-AD812FED9317}"/>
              </a:ext>
            </a:extLst>
          </p:cNvPr>
          <p:cNvSpPr/>
          <p:nvPr/>
        </p:nvSpPr>
        <p:spPr>
          <a:xfrm>
            <a:off x="3923928" y="4327032"/>
            <a:ext cx="2638369" cy="578882"/>
          </a:xfrm>
          <a:prstGeom prst="roundRect">
            <a:avLst/>
          </a:prstGeom>
          <a:solidFill>
            <a:srgbClr val="74A4A9"/>
          </a:solidFill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800" dirty="0">
                <a:solidFill>
                  <a:schemeClr val="bg1"/>
                </a:solidFill>
              </a:rPr>
              <a:t>keuze opdracht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4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95350796A744478F9A92AC87AD6A96" ma:contentTypeVersion="17" ma:contentTypeDescription="Een nieuw document maken." ma:contentTypeScope="" ma:versionID="5a7f07c235dd2ec0bb157f7c019b93c3">
  <xsd:schema xmlns:xsd="http://www.w3.org/2001/XMLSchema" xmlns:xs="http://www.w3.org/2001/XMLSchema" xmlns:p="http://schemas.microsoft.com/office/2006/metadata/properties" xmlns:ns2="ecb154a9-1c54-403e-ad88-42433d69fd9d" xmlns:ns3="8c4f6174-6601-4840-96e9-3b2c1d47ed06" targetNamespace="http://schemas.microsoft.com/office/2006/metadata/properties" ma:root="true" ma:fieldsID="52951d0e526f778989246bb1c24f5e7f" ns2:_="" ns3:_="">
    <xsd:import namespace="ecb154a9-1c54-403e-ad88-42433d69fd9d"/>
    <xsd:import namespace="8c4f6174-6601-4840-96e9-3b2c1d47ed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154a9-1c54-403e-ad88-42433d69fd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0bd323f-bf2e-4a03-9a1e-ab46b79c80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f6174-6601-4840-96e9-3b2c1d47ed0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21e098c-2201-419d-aa7d-c5271b66d70a}" ma:internalName="TaxCatchAll" ma:showField="CatchAllData" ma:web="8c4f6174-6601-4840-96e9-3b2c1d47ed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b154a9-1c54-403e-ad88-42433d69fd9d">
      <Terms xmlns="http://schemas.microsoft.com/office/infopath/2007/PartnerControls"/>
    </lcf76f155ced4ddcb4097134ff3c332f>
    <TaxCatchAll xmlns="8c4f6174-6601-4840-96e9-3b2c1d47ed06" xsi:nil="true"/>
  </documentManagement>
</p:properties>
</file>

<file path=customXml/itemProps1.xml><?xml version="1.0" encoding="utf-8"?>
<ds:datastoreItem xmlns:ds="http://schemas.openxmlformats.org/officeDocument/2006/customXml" ds:itemID="{6E05186B-58F2-4559-87E7-5DEB0CFB3764}"/>
</file>

<file path=customXml/itemProps2.xml><?xml version="1.0" encoding="utf-8"?>
<ds:datastoreItem xmlns:ds="http://schemas.openxmlformats.org/officeDocument/2006/customXml" ds:itemID="{CDF8CB03-496C-4144-94C8-1074630BC436}"/>
</file>

<file path=customXml/itemProps3.xml><?xml version="1.0" encoding="utf-8"?>
<ds:datastoreItem xmlns:ds="http://schemas.openxmlformats.org/officeDocument/2006/customXml" ds:itemID="{D97ACEFE-17B9-4A33-A4F2-5A23509FDFC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Microsoft Office PowerPoint</Application>
  <PresentationFormat>Diavoorstelling (4:3)</PresentationFormat>
  <Paragraphs>32</Paragraphs>
  <Slides>9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w.kooper</dc:creator>
  <cp:lastModifiedBy>Doreen</cp:lastModifiedBy>
  <cp:revision>57</cp:revision>
  <dcterms:created xsi:type="dcterms:W3CDTF">2014-01-28T14:10:07Z</dcterms:created>
  <dcterms:modified xsi:type="dcterms:W3CDTF">2020-03-31T15:08:20Z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0x010100CD95350796A744478F9A92AC87AD6A96</vt:lpwstr>
  </property>
</Properties>
</file>