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9"/>
  </p:notesMasterIdLst>
  <p:sldIdLst>
    <p:sldId id="305" r:id="rId2"/>
    <p:sldId id="295" r:id="rId3"/>
    <p:sldId id="294" r:id="rId4"/>
    <p:sldId id="303" r:id="rId5"/>
    <p:sldId id="288" r:id="rId6"/>
    <p:sldId id="287" r:id="rId7"/>
    <p:sldId id="301" r:id="rId8"/>
    <p:sldId id="302" r:id="rId9"/>
    <p:sldId id="291" r:id="rId10"/>
    <p:sldId id="264" r:id="rId11"/>
    <p:sldId id="300" r:id="rId12"/>
    <p:sldId id="299" r:id="rId13"/>
    <p:sldId id="297" r:id="rId14"/>
    <p:sldId id="296" r:id="rId15"/>
    <p:sldId id="306" r:id="rId16"/>
    <p:sldId id="304" r:id="rId17"/>
    <p:sldId id="307" r:id="rId1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een" initials="D" lastIdx="1" clrIdx="0">
    <p:extLst>
      <p:ext uri="{19B8F6BF-5375-455C-9EA6-DF929625EA0E}">
        <p15:presenceInfo xmlns:p15="http://schemas.microsoft.com/office/powerpoint/2012/main" userId="Do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2021"/>
    <a:srgbClr val="77A8AD"/>
    <a:srgbClr val="76A7AC"/>
    <a:srgbClr val="74A4A9"/>
    <a:srgbClr val="E4B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7"/>
    <p:restoredTop sz="94706"/>
  </p:normalViewPr>
  <p:slideViewPr>
    <p:cSldViewPr>
      <p:cViewPr varScale="1">
        <p:scale>
          <a:sx n="82" d="100"/>
          <a:sy n="82" d="100"/>
        </p:scale>
        <p:origin x="1912" y="1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41B58-6E9C-4C9B-A896-12E31716A378}" type="datetimeFigureOut">
              <a:rPr lang="nl-NL" smtClean="0"/>
              <a:t>07-04-20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9800F-C41B-4325-A874-7E7CF4948C95}" type="slidenum">
              <a:rPr lang="nl-NL" smtClean="0"/>
              <a:t>‹nr.›</a:t>
            </a:fld>
            <a:endParaRPr lang="nl-NL"/>
          </a:p>
        </p:txBody>
      </p:sp>
    </p:spTree>
    <p:extLst>
      <p:ext uri="{BB962C8B-B14F-4D97-AF65-F5344CB8AC3E}">
        <p14:creationId xmlns:p14="http://schemas.microsoft.com/office/powerpoint/2010/main" val="376214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1</a:t>
            </a:fld>
            <a:endParaRPr lang="nl-NL"/>
          </a:p>
        </p:txBody>
      </p:sp>
    </p:spTree>
    <p:extLst>
      <p:ext uri="{BB962C8B-B14F-4D97-AF65-F5344CB8AC3E}">
        <p14:creationId xmlns:p14="http://schemas.microsoft.com/office/powerpoint/2010/main" val="190161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dame uit de 17</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 kon heel goed bloemen en </a:t>
            </a:r>
            <a:r>
              <a:rPr lang="nl-NL" sz="1200" kern="1200" dirty="0" err="1">
                <a:solidFill>
                  <a:schemeClr val="tx1"/>
                </a:solidFill>
                <a:effectLst/>
                <a:latin typeface="+mn-lt"/>
                <a:ea typeface="+mn-ea"/>
                <a:cs typeface="+mn-cs"/>
              </a:rPr>
              <a:t>palnten</a:t>
            </a:r>
            <a:r>
              <a:rPr lang="nl-NL" sz="1200" kern="1200" dirty="0">
                <a:solidFill>
                  <a:schemeClr val="tx1"/>
                </a:solidFill>
                <a:effectLst/>
                <a:latin typeface="+mn-lt"/>
                <a:ea typeface="+mn-ea"/>
                <a:cs typeface="+mn-cs"/>
              </a:rPr>
              <a:t> schilderen. Ze verdiende er veel geld mee.</a:t>
            </a:r>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6</a:t>
            </a:fld>
            <a:endParaRPr lang="nl-NL"/>
          </a:p>
        </p:txBody>
      </p:sp>
    </p:spTree>
    <p:extLst>
      <p:ext uri="{BB962C8B-B14F-4D97-AF65-F5344CB8AC3E}">
        <p14:creationId xmlns:p14="http://schemas.microsoft.com/office/powerpoint/2010/main" val="217129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Georgius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Hoefnaglius</a:t>
            </a:r>
            <a:r>
              <a:rPr lang="nl-NL" sz="1200" kern="1200" dirty="0">
                <a:solidFill>
                  <a:schemeClr val="tx1"/>
                </a:solidFill>
                <a:effectLst/>
                <a:latin typeface="+mn-lt"/>
                <a:ea typeface="+mn-ea"/>
                <a:cs typeface="+mn-cs"/>
              </a:rPr>
              <a:t> was er ook goed in. Hij heette trouwens gewoon Joris Hoefnagel, maar hij wou zijn naam net even wat belangrijker laten klinken.</a:t>
            </a:r>
          </a:p>
          <a:p>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7</a:t>
            </a:fld>
            <a:endParaRPr lang="nl-NL"/>
          </a:p>
        </p:txBody>
      </p:sp>
    </p:spTree>
    <p:extLst>
      <p:ext uri="{BB962C8B-B14F-4D97-AF65-F5344CB8AC3E}">
        <p14:creationId xmlns:p14="http://schemas.microsoft.com/office/powerpoint/2010/main" val="414466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Deze tekening is ook nog van hem, die heb je al eerder gezien bij de insectenverzameling. Door die schaduw lijkt het net of de beestjes zo van het papier af kunnen vliegen, knap he?</a:t>
            </a:r>
          </a:p>
          <a:p>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8</a:t>
            </a:fld>
            <a:endParaRPr lang="nl-NL"/>
          </a:p>
        </p:txBody>
      </p:sp>
    </p:spTree>
    <p:extLst>
      <p:ext uri="{BB962C8B-B14F-4D97-AF65-F5344CB8AC3E}">
        <p14:creationId xmlns:p14="http://schemas.microsoft.com/office/powerpoint/2010/main" val="2091908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Toen waren ze zo gek van tulpen, dat ze voor hele bijzondere exemplaren soms huizenhoge prijzen betaalden. Voor zo’n bedrag kon je letterlijk een huis kopen.</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10</a:t>
            </a:fld>
            <a:endParaRPr lang="nl-NL"/>
          </a:p>
        </p:txBody>
      </p:sp>
    </p:spTree>
    <p:extLst>
      <p:ext uri="{BB962C8B-B14F-4D97-AF65-F5344CB8AC3E}">
        <p14:creationId xmlns:p14="http://schemas.microsoft.com/office/powerpoint/2010/main" val="117374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289800F-C41B-4325-A874-7E7CF4948C95}" type="slidenum">
              <a:rPr lang="nl-NL" smtClean="0"/>
              <a:t>11</a:t>
            </a:fld>
            <a:endParaRPr lang="nl-NL"/>
          </a:p>
        </p:txBody>
      </p:sp>
    </p:spTree>
    <p:extLst>
      <p:ext uri="{BB962C8B-B14F-4D97-AF65-F5344CB8AC3E}">
        <p14:creationId xmlns:p14="http://schemas.microsoft.com/office/powerpoint/2010/main" val="2848522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631E-59C8-439A-A7D2-4482050BDE5D}"/>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EB820D77-69E5-4268-96A6-4868F1C4DB2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84146EE-C12F-4EC6-85D9-9A3BBB5BAAC3}"/>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50C67027-BD39-4ED9-A56B-39663B0770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C256AD-138D-46A0-861A-BB97599A6DB9}"/>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244340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37E9D1-D72E-432B-BEC2-C8A7F934D72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CDA85C9-31D7-4FD9-B919-91E820CB25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473B76-1FC8-4D5A-94E2-8F30117E3394}"/>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AD6A825F-3A68-448D-98A4-6A1A2A692E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29FB7B-A1AF-4403-9CFE-EB93F75439A4}"/>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46156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EED2506-3B77-47A2-A59A-8B8A5D9ECA3E}"/>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A8FB1C9-B37D-45D9-83DB-EFB8E7C1014B}"/>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DE82F3F-EBF2-4419-8201-2E1A39338B18}"/>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8C0AB6A0-ED2D-4DBC-8D10-742972C341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1FD08B-6A53-4D3D-8BAD-EE0D8B75A383}"/>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156395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4F2D7-C6C5-4C76-B37D-D208F193893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EEFAD11-FAFA-45C9-967B-49E601DA94F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7385477-068D-4B7D-9105-E491FF160ABD}"/>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7FFEE1D0-D593-43BE-AA48-A84B25F2BD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7F168B-0B20-4568-8BB7-F61CFC472783}"/>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317439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8AD39-6997-4ED6-AB37-9BC08E38ED76}"/>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EC87856A-D61C-4023-B194-258B458875D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E1F3E00-A7DD-4C0F-A7EB-13352A82FB73}"/>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7C4C4909-B73C-4148-911D-90A4D7F063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1B6428-C398-45BE-9BC6-015BF6FB5887}"/>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338414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03A71-0862-4F41-B425-31B278134E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66FC8FD-DC3F-4D81-B3BA-8694B5C6D953}"/>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BB7529F-AA92-4484-B14D-59DA84C68687}"/>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F15C62A-3463-446B-B362-7EB295121BE5}"/>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7EB561D0-E41C-46E7-9610-7F7BD1EBB37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9F002CF-3CAC-4CDE-9AE1-344F36BE92C5}"/>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106284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9CF95-BABA-4F52-B1BD-FCA90144EF52}"/>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471A05B-A402-4F31-A209-C0F0478EAA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CE4CEF4-D031-4A4F-9933-31632F5FD3A8}"/>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88EAA61-3164-4549-9FDD-4BF42EA454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EC7441B-B342-47BC-9FDE-8FF2B4D64A84}"/>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9F923C3-F042-463F-ABD3-3C207251945A}"/>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8" name="Tijdelijke aanduiding voor voettekst 7">
            <a:extLst>
              <a:ext uri="{FF2B5EF4-FFF2-40B4-BE49-F238E27FC236}">
                <a16:creationId xmlns:a16="http://schemas.microsoft.com/office/drawing/2014/main" id="{1491E219-8BC8-4A99-8657-06C8AFDEEC7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62F0F3-D299-4D52-945A-B279C4C5D906}"/>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90776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37B5E-91BB-4D15-B81E-778D28CB5FA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979F96A-55DC-4AA5-A701-7408B8DE47D8}"/>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4" name="Tijdelijke aanduiding voor voettekst 3">
            <a:extLst>
              <a:ext uri="{FF2B5EF4-FFF2-40B4-BE49-F238E27FC236}">
                <a16:creationId xmlns:a16="http://schemas.microsoft.com/office/drawing/2014/main" id="{5CEC7890-C033-412A-8711-0E2C8FBFBCC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120BF81-4278-4E3B-9FE4-C2E95CC3F15D}"/>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120213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8E6134-E474-4F36-A037-EC78A5E5C08E}"/>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3" name="Tijdelijke aanduiding voor voettekst 2">
            <a:extLst>
              <a:ext uri="{FF2B5EF4-FFF2-40B4-BE49-F238E27FC236}">
                <a16:creationId xmlns:a16="http://schemas.microsoft.com/office/drawing/2014/main" id="{AAD8D35E-6C5B-4003-A700-9034C4F8117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E748240-C3EE-4BD3-9F6C-D0C7347A16D3}"/>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361018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1FB22C-4F8F-4F32-A7E9-3A382E42355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8FBD025F-312D-43FA-8657-E030B252F97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D8DA0B5-33D6-466C-B670-90616DEF2E6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7349E5-AB83-42A8-91FF-1D3C365754C1}"/>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907B3E3F-0604-446F-9DE9-9668DEEA6ED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6A143F4-A8A7-42B5-AB40-E038D4333FA1}"/>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55717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302CE-850E-472D-BFA4-0D7B07EC71C2}"/>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9CF301D2-277E-433C-83AD-06DE652E65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B561866D-72AE-409C-BF25-D7BBCDA299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2322CE-1651-4B21-A848-E36B94903A4A}"/>
              </a:ext>
            </a:extLst>
          </p:cNvPr>
          <p:cNvSpPr>
            <a:spLocks noGrp="1"/>
          </p:cNvSpPr>
          <p:nvPr>
            <p:ph type="dt" sz="half" idx="10"/>
          </p:nvPr>
        </p:nvSpPr>
        <p:spPr/>
        <p:txBody>
          <a:bodyPr/>
          <a:lstStyle/>
          <a:p>
            <a:fld id="{3AB3B4B5-8928-4EB0-A0B1-B428AE6F5CA5}" type="datetimeFigureOut">
              <a:rPr lang="nl-NL" smtClean="0"/>
              <a:t>07-04-20</a:t>
            </a:fld>
            <a:endParaRPr lang="nl-NL"/>
          </a:p>
        </p:txBody>
      </p:sp>
      <p:sp>
        <p:nvSpPr>
          <p:cNvPr id="6" name="Tijdelijke aanduiding voor voettekst 5">
            <a:extLst>
              <a:ext uri="{FF2B5EF4-FFF2-40B4-BE49-F238E27FC236}">
                <a16:creationId xmlns:a16="http://schemas.microsoft.com/office/drawing/2014/main" id="{477DB07C-6CFD-46E7-B6F4-C74FCDAE57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1E0116-21C9-4FCC-9298-2408CE2D5F37}"/>
              </a:ext>
            </a:extLst>
          </p:cNvPr>
          <p:cNvSpPr>
            <a:spLocks noGrp="1"/>
          </p:cNvSpPr>
          <p:nvPr>
            <p:ph type="sldNum" sz="quarter" idx="12"/>
          </p:nvPr>
        </p:nvSpPr>
        <p:spPr/>
        <p:txBody>
          <a:bodyPr/>
          <a:lstStyle/>
          <a:p>
            <a:fld id="{56474EEF-EE5C-486A-A7E3-A1719DEC9F43}" type="slidenum">
              <a:rPr lang="nl-NL" smtClean="0"/>
              <a:t>‹nr.›</a:t>
            </a:fld>
            <a:endParaRPr lang="nl-NL"/>
          </a:p>
        </p:txBody>
      </p:sp>
    </p:spTree>
    <p:extLst>
      <p:ext uri="{BB962C8B-B14F-4D97-AF65-F5344CB8AC3E}">
        <p14:creationId xmlns:p14="http://schemas.microsoft.com/office/powerpoint/2010/main" val="425733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98F7DC7-DB12-48AE-BA67-BB321B38AE6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D0FAAFA-06CA-44E9-B54C-CABC93496C2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D432D45-29F0-42AC-8110-93FAE3963C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B3B4B5-8928-4EB0-A0B1-B428AE6F5CA5}" type="datetimeFigureOut">
              <a:rPr lang="nl-NL" smtClean="0"/>
              <a:t>07-04-20</a:t>
            </a:fld>
            <a:endParaRPr lang="nl-NL"/>
          </a:p>
        </p:txBody>
      </p:sp>
      <p:sp>
        <p:nvSpPr>
          <p:cNvPr id="5" name="Tijdelijke aanduiding voor voettekst 4">
            <a:extLst>
              <a:ext uri="{FF2B5EF4-FFF2-40B4-BE49-F238E27FC236}">
                <a16:creationId xmlns:a16="http://schemas.microsoft.com/office/drawing/2014/main" id="{0BBAC327-4408-461F-92B8-F86D4F6CEBC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5314127-ABEB-408C-98FA-CEC74016EF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474EEF-EE5C-486A-A7E3-A1719DEC9F43}" type="slidenum">
              <a:rPr lang="nl-NL" smtClean="0"/>
              <a:t>‹nr.›</a:t>
            </a:fld>
            <a:endParaRPr lang="nl-NL"/>
          </a:p>
        </p:txBody>
      </p:sp>
    </p:spTree>
    <p:extLst>
      <p:ext uri="{BB962C8B-B14F-4D97-AF65-F5344CB8AC3E}">
        <p14:creationId xmlns:p14="http://schemas.microsoft.com/office/powerpoint/2010/main" val="302669120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media" Target="../media/media19.m4a"/><Relationship Id="rId7" Type="http://schemas.openxmlformats.org/officeDocument/2006/relationships/hyperlink" Target="http://2.bp.blogspot.com/-uiCw7IMxJA4/UVqTy2jMP5I/AAAAAAAC83Q/vWLnHvn3CRA/s1600/Merian-Maria-Sibylla-Three-tulips-Sun.jp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5.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19.m4a"/><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hyperlink" Target="http://www.wildebloemen.info/" TargetMode="External"/><Relationship Id="rId3" Type="http://schemas.microsoft.com/office/2007/relationships/media" Target="../media/media21.m4a"/><Relationship Id="rId7" Type="http://schemas.openxmlformats.org/officeDocument/2006/relationships/image" Target="../media/image18.jpe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21.m4a"/><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23.m4a"/><Relationship Id="rId7" Type="http://schemas.openxmlformats.org/officeDocument/2006/relationships/image" Target="../media/image20.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jpe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23.m4a"/><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5.m4a"/><Relationship Id="rId7" Type="http://schemas.openxmlformats.org/officeDocument/2006/relationships/image" Target="../media/image23.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jpeg"/><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25.m4a"/><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media" Target="../media/media27.m4a"/><Relationship Id="rId7" Type="http://schemas.openxmlformats.org/officeDocument/2006/relationships/image" Target="../media/image26.png"/><Relationship Id="rId12"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5.jpeg"/><Relationship Id="rId11" Type="http://schemas.openxmlformats.org/officeDocument/2006/relationships/hyperlink" Target="http://www.wildebloemen.info/" TargetMode="External"/><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27.m4a"/><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4a"/><Relationship Id="rId7" Type="http://schemas.microsoft.com/office/2007/relationships/hdphoto" Target="../media/hdphoto2.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3.m4a"/><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hyperlink" Target="https://schooltv.nl/video/wat-is-de-oudste-tomaat-ter-wereld-de-oertomaat-uit-mexico/#q=herbariu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5.m4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gZ9t5dSAgso" TargetMode="External"/><Relationship Id="rId3" Type="http://schemas.microsoft.com/office/2007/relationships/media" Target="../media/media7.m4a"/><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7.m4a"/><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11.m4a"/><Relationship Id="rId7" Type="http://schemas.openxmlformats.org/officeDocument/2006/relationships/image" Target="../media/image1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1.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13.m4a"/><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3.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13.m4a"/><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5.m4a"/><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15.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7.m4a"/><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A2772E7-5282-42BB-87AF-5FC30C9505FD}"/>
              </a:ext>
            </a:extLst>
          </p:cNvPr>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18642" t="4944" r="17205" b="9511"/>
          <a:stretch/>
        </p:blipFill>
        <p:spPr bwMode="auto">
          <a:xfrm>
            <a:off x="140383" y="116631"/>
            <a:ext cx="8863234" cy="637624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0B9BCF5-C4D0-4F96-BF04-2B388A1A8D3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7C507057-5D3B-4345-B750-9FDA1F86C27A}"/>
              </a:ext>
            </a:extLst>
          </p:cNvPr>
          <p:cNvSpPr>
            <a:spLocks noGrp="1"/>
          </p:cNvSpPr>
          <p:nvPr>
            <p:ph idx="1"/>
          </p:nvPr>
        </p:nvSpPr>
        <p:spPr/>
        <p:txBody>
          <a:bodyPr/>
          <a:lstStyle/>
          <a:p>
            <a:endParaRPr lang="nl-NL" dirty="0"/>
          </a:p>
        </p:txBody>
      </p:sp>
      <p:pic>
        <p:nvPicPr>
          <p:cNvPr id="5" name="Tijdelijke aanduiding voor inhoud 4">
            <a:extLst>
              <a:ext uri="{FF2B5EF4-FFF2-40B4-BE49-F238E27FC236}">
                <a16:creationId xmlns:a16="http://schemas.microsoft.com/office/drawing/2014/main" id="{85A0AF24-E048-480E-9D81-34DB2CB46D7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827584" y="1340768"/>
            <a:ext cx="7362591" cy="1440160"/>
          </a:xfrm>
          <a:prstGeom prst="rect">
            <a:avLst/>
          </a:prstGeom>
        </p:spPr>
      </p:pic>
      <p:sp>
        <p:nvSpPr>
          <p:cNvPr id="6" name="Rechthoek 5">
            <a:extLst>
              <a:ext uri="{FF2B5EF4-FFF2-40B4-BE49-F238E27FC236}">
                <a16:creationId xmlns:a16="http://schemas.microsoft.com/office/drawing/2014/main" id="{483D071F-826F-40F7-93CD-635052B9C463}"/>
              </a:ext>
            </a:extLst>
          </p:cNvPr>
          <p:cNvSpPr/>
          <p:nvPr/>
        </p:nvSpPr>
        <p:spPr>
          <a:xfrm>
            <a:off x="2825745" y="3094147"/>
            <a:ext cx="3549370" cy="1015663"/>
          </a:xfrm>
          <a:prstGeom prst="rect">
            <a:avLst/>
          </a:prstGeom>
        </p:spPr>
        <p:txBody>
          <a:bodyPr wrap="none">
            <a:spAutoFit/>
          </a:bodyPr>
          <a:lstStyle/>
          <a:p>
            <a:r>
              <a:rPr lang="nl-NL" sz="6000" dirty="0">
                <a:latin typeface="+mj-lt"/>
              </a:rPr>
              <a:t>Herbarium</a:t>
            </a:r>
          </a:p>
        </p:txBody>
      </p:sp>
      <p:pic>
        <p:nvPicPr>
          <p:cNvPr id="4" name="Audio 3">
            <a:hlinkClick r:id="" action="ppaction://media"/>
            <a:extLst>
              <a:ext uri="{FF2B5EF4-FFF2-40B4-BE49-F238E27FC236}">
                <a16:creationId xmlns:a16="http://schemas.microsoft.com/office/drawing/2014/main" id="{3E8B82D1-CEF3-A740-8754-532F5ABFD5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4118806"/>
      </p:ext>
    </p:extLst>
  </p:cSld>
  <p:clrMapOvr>
    <a:masterClrMapping/>
  </p:clrMapOvr>
  <mc:AlternateContent xmlns:mc="http://schemas.openxmlformats.org/markup-compatibility/2006">
    <mc:Choice xmlns:p14="http://schemas.microsoft.com/office/powerpoint/2010/main" Requires="p14">
      <p:transition spd="slow" p14:dur="2000" advTm="4835"/>
    </mc:Choice>
    <mc:Fallback>
      <p:transition spd="slow" advTm="4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4925" y="360796"/>
            <a:ext cx="7886700" cy="1325563"/>
          </a:xfrm>
        </p:spPr>
        <p:txBody>
          <a:bodyPr/>
          <a:lstStyle/>
          <a:p>
            <a:r>
              <a:rPr lang="nl-NL" dirty="0"/>
              <a:t>Tulpengekte</a:t>
            </a:r>
          </a:p>
        </p:txBody>
      </p:sp>
      <p:pic>
        <p:nvPicPr>
          <p:cNvPr id="4" name="Picture 3" descr="http://2.bp.blogspot.com/-uiCw7IMxJA4/UVqTy2jMP5I/AAAAAAAC83Q/vWLnHvn3CRA/s1600/Merian-Maria-Sibylla-Three-tulips-Sun.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050" y="0"/>
            <a:ext cx="531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F6971E4-54FF-4CF1-B132-13E2493C3D7E}"/>
              </a:ext>
            </a:extLst>
          </p:cNvPr>
          <p:cNvSpPr txBox="1"/>
          <p:nvPr/>
        </p:nvSpPr>
        <p:spPr>
          <a:xfrm rot="3124301">
            <a:off x="7112605" y="4094058"/>
            <a:ext cx="1251561" cy="400110"/>
          </a:xfrm>
          <a:prstGeom prst="borderCallout2">
            <a:avLst>
              <a:gd name="adj1" fmla="val 46259"/>
              <a:gd name="adj2" fmla="val 5424"/>
              <a:gd name="adj3" fmla="val 15999"/>
              <a:gd name="adj4" fmla="val -15979"/>
              <a:gd name="adj5" fmla="val 106998"/>
              <a:gd name="adj6" fmla="val -40476"/>
            </a:avLst>
          </a:prstGeom>
          <a:solidFill>
            <a:schemeClr val="accent4">
              <a:lumMod val="40000"/>
              <a:lumOff val="60000"/>
            </a:schemeClr>
          </a:solidFill>
          <a:ln w="19050">
            <a:solidFill>
              <a:srgbClr val="C00000"/>
            </a:solidFill>
          </a:ln>
        </p:spPr>
        <p:txBody>
          <a:bodyPr wrap="square" rtlCol="0">
            <a:spAutoFit/>
          </a:bodyPr>
          <a:lstStyle/>
          <a:p>
            <a:r>
              <a:rPr lang="nl-NL" sz="2000" dirty="0"/>
              <a:t>FL 1200,-</a:t>
            </a:r>
          </a:p>
        </p:txBody>
      </p:sp>
      <p:sp>
        <p:nvSpPr>
          <p:cNvPr id="8" name="Tekstvak 7">
            <a:extLst>
              <a:ext uri="{FF2B5EF4-FFF2-40B4-BE49-F238E27FC236}">
                <a16:creationId xmlns:a16="http://schemas.microsoft.com/office/drawing/2014/main" id="{71C8F022-5B75-4655-B0BF-254DD3A8D0EC}"/>
              </a:ext>
            </a:extLst>
          </p:cNvPr>
          <p:cNvSpPr txBox="1"/>
          <p:nvPr/>
        </p:nvSpPr>
        <p:spPr>
          <a:xfrm rot="2038424">
            <a:off x="6161145" y="4608638"/>
            <a:ext cx="1251561" cy="400110"/>
          </a:xfrm>
          <a:prstGeom prst="borderCallout2">
            <a:avLst>
              <a:gd name="adj1" fmla="val 46259"/>
              <a:gd name="adj2" fmla="val 5424"/>
              <a:gd name="adj3" fmla="val 15999"/>
              <a:gd name="adj4" fmla="val -15979"/>
              <a:gd name="adj5" fmla="val 106998"/>
              <a:gd name="adj6" fmla="val -40476"/>
            </a:avLst>
          </a:prstGeom>
          <a:solidFill>
            <a:schemeClr val="accent4">
              <a:lumMod val="40000"/>
              <a:lumOff val="60000"/>
            </a:schemeClr>
          </a:solidFill>
          <a:ln w="19050">
            <a:solidFill>
              <a:srgbClr val="C00000"/>
            </a:solidFill>
          </a:ln>
        </p:spPr>
        <p:txBody>
          <a:bodyPr wrap="square" rtlCol="0">
            <a:spAutoFit/>
          </a:bodyPr>
          <a:lstStyle/>
          <a:p>
            <a:r>
              <a:rPr lang="nl-NL" sz="2000" dirty="0"/>
              <a:t>FL 995,-</a:t>
            </a:r>
          </a:p>
        </p:txBody>
      </p:sp>
      <p:sp>
        <p:nvSpPr>
          <p:cNvPr id="9" name="Tekstvak 8">
            <a:extLst>
              <a:ext uri="{FF2B5EF4-FFF2-40B4-BE49-F238E27FC236}">
                <a16:creationId xmlns:a16="http://schemas.microsoft.com/office/drawing/2014/main" id="{053C7118-ADB8-472F-9E73-6F007F126F44}"/>
              </a:ext>
            </a:extLst>
          </p:cNvPr>
          <p:cNvSpPr txBox="1"/>
          <p:nvPr/>
        </p:nvSpPr>
        <p:spPr>
          <a:xfrm rot="2225818">
            <a:off x="6480544" y="2468557"/>
            <a:ext cx="1251561" cy="400110"/>
          </a:xfrm>
          <a:prstGeom prst="borderCallout2">
            <a:avLst>
              <a:gd name="adj1" fmla="val 46259"/>
              <a:gd name="adj2" fmla="val 5424"/>
              <a:gd name="adj3" fmla="val 15999"/>
              <a:gd name="adj4" fmla="val -15979"/>
              <a:gd name="adj5" fmla="val 106998"/>
              <a:gd name="adj6" fmla="val -40476"/>
            </a:avLst>
          </a:prstGeom>
          <a:solidFill>
            <a:schemeClr val="accent4">
              <a:lumMod val="40000"/>
              <a:lumOff val="60000"/>
            </a:schemeClr>
          </a:solidFill>
          <a:ln w="19050">
            <a:solidFill>
              <a:srgbClr val="C00000"/>
            </a:solidFill>
          </a:ln>
        </p:spPr>
        <p:txBody>
          <a:bodyPr wrap="square" rtlCol="0">
            <a:spAutoFit/>
          </a:bodyPr>
          <a:lstStyle/>
          <a:p>
            <a:r>
              <a:rPr lang="nl-NL" sz="2000" dirty="0"/>
              <a:t>FL 1150,-</a:t>
            </a:r>
          </a:p>
        </p:txBody>
      </p:sp>
      <p:pic>
        <p:nvPicPr>
          <p:cNvPr id="10" name="Picture 2" descr="Afbeeldingsresultaat voor sultan tulband 17e eeuw&quot;">
            <a:extLst>
              <a:ext uri="{FF2B5EF4-FFF2-40B4-BE49-F238E27FC236}">
                <a16:creationId xmlns:a16="http://schemas.microsoft.com/office/drawing/2014/main" id="{36D0088A-250A-4157-81D0-DDC0D9F663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925" y="3347872"/>
            <a:ext cx="2566665" cy="312562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1AF1FCFF-2E06-45ED-8E1F-387FC929F339}"/>
              </a:ext>
            </a:extLst>
          </p:cNvPr>
          <p:cNvSpPr txBox="1"/>
          <p:nvPr/>
        </p:nvSpPr>
        <p:spPr>
          <a:xfrm>
            <a:off x="1907704" y="2698683"/>
            <a:ext cx="2036409" cy="1298377"/>
          </a:xfrm>
          <a:prstGeom prst="wedgeEllipseCallout">
            <a:avLst>
              <a:gd name="adj1" fmla="val -51457"/>
              <a:gd name="adj2" fmla="val 100222"/>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Weet jij uit welk land de tulp komt?</a:t>
            </a:r>
          </a:p>
        </p:txBody>
      </p:sp>
      <p:pic>
        <p:nvPicPr>
          <p:cNvPr id="5" name="Opgenomen geluid">
            <a:hlinkClick r:id="" action="ppaction://media"/>
            <a:extLst>
              <a:ext uri="{FF2B5EF4-FFF2-40B4-BE49-F238E27FC236}">
                <a16:creationId xmlns:a16="http://schemas.microsoft.com/office/drawing/2014/main" id="{95BCC642-0A8E-44A1-9098-44DF0156A9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32045" y="335545"/>
            <a:ext cx="472782" cy="463296"/>
          </a:xfrm>
          <a:prstGeom prst="rect">
            <a:avLst/>
          </a:prstGeom>
        </p:spPr>
      </p:pic>
      <p:pic>
        <p:nvPicPr>
          <p:cNvPr id="2" name="Audio 1">
            <a:hlinkClick r:id="" action="ppaction://media"/>
            <a:extLst>
              <a:ext uri="{FF2B5EF4-FFF2-40B4-BE49-F238E27FC236}">
                <a16:creationId xmlns:a16="http://schemas.microsoft.com/office/drawing/2014/main" id="{E5F86AE2-9FCE-684C-9DE2-1E73AC85121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60964075"/>
      </p:ext>
    </p:extLst>
  </p:cSld>
  <p:clrMapOvr>
    <a:masterClrMapping/>
  </p:clrMapOvr>
  <mc:AlternateContent xmlns:mc="http://schemas.openxmlformats.org/markup-compatibility/2006">
    <mc:Choice xmlns:p14="http://schemas.microsoft.com/office/powerpoint/2010/main" Requires="p14">
      <p:transition spd="slow" p14:dur="2000" advTm="20943"/>
    </mc:Choice>
    <mc:Fallback>
      <p:transition spd="slow" advTm="2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0" objId="5"/>
        <p14:stopEvt time="15887"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22E84EA-B14A-4CDD-9579-ACAC64FF4C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0" r="6201" b="1460"/>
          <a:stretch/>
        </p:blipFill>
        <p:spPr>
          <a:xfrm>
            <a:off x="4312398" y="-12315"/>
            <a:ext cx="4831602" cy="6870315"/>
          </a:xfrm>
          <a:prstGeom prst="rect">
            <a:avLst/>
          </a:prstGeom>
        </p:spPr>
      </p:pic>
      <p:sp>
        <p:nvSpPr>
          <p:cNvPr id="2" name="Titel 1">
            <a:extLst>
              <a:ext uri="{FF2B5EF4-FFF2-40B4-BE49-F238E27FC236}">
                <a16:creationId xmlns:a16="http://schemas.microsoft.com/office/drawing/2014/main" id="{4DDD56B7-791E-4BB4-A92E-19B2E3E57B98}"/>
              </a:ext>
            </a:extLst>
          </p:cNvPr>
          <p:cNvSpPr>
            <a:spLocks noGrp="1"/>
          </p:cNvSpPr>
          <p:nvPr>
            <p:ph type="title"/>
          </p:nvPr>
        </p:nvSpPr>
        <p:spPr>
          <a:xfrm>
            <a:off x="251520" y="108784"/>
            <a:ext cx="7886700" cy="1325563"/>
          </a:xfrm>
        </p:spPr>
        <p:txBody>
          <a:bodyPr/>
          <a:lstStyle/>
          <a:p>
            <a:r>
              <a:rPr lang="nl-NL" dirty="0"/>
              <a:t>Zelf een herbarium tekenen</a:t>
            </a:r>
          </a:p>
        </p:txBody>
      </p:sp>
      <p:sp>
        <p:nvSpPr>
          <p:cNvPr id="8" name="Tijdelijke aanduiding voor inhoud 7">
            <a:extLst>
              <a:ext uri="{FF2B5EF4-FFF2-40B4-BE49-F238E27FC236}">
                <a16:creationId xmlns:a16="http://schemas.microsoft.com/office/drawing/2014/main" id="{77BD6494-EB99-4FF1-9AF7-89054A097E4E}"/>
              </a:ext>
            </a:extLst>
          </p:cNvPr>
          <p:cNvSpPr>
            <a:spLocks noGrp="1"/>
          </p:cNvSpPr>
          <p:nvPr>
            <p:ph idx="1"/>
          </p:nvPr>
        </p:nvSpPr>
        <p:spPr>
          <a:xfrm>
            <a:off x="251520" y="1412776"/>
            <a:ext cx="7886700" cy="4928256"/>
          </a:xfrm>
        </p:spPr>
        <p:txBody>
          <a:bodyPr>
            <a:normAutofit lnSpcReduction="10000"/>
          </a:bodyPr>
          <a:lstStyle/>
          <a:p>
            <a:r>
              <a:rPr lang="nl-NL" dirty="0"/>
              <a:t>Pak een lepel of schepje</a:t>
            </a:r>
            <a:br>
              <a:rPr lang="nl-NL" dirty="0"/>
            </a:br>
            <a:r>
              <a:rPr lang="nl-NL" dirty="0"/>
              <a:t>en een lege (plastic) tas</a:t>
            </a:r>
          </a:p>
          <a:p>
            <a:r>
              <a:rPr lang="nl-NL" dirty="0"/>
              <a:t>Ga naar buiten </a:t>
            </a:r>
          </a:p>
          <a:p>
            <a:r>
              <a:rPr lang="nl-NL" dirty="0"/>
              <a:t>Zoek verschillende wilde plantjes</a:t>
            </a:r>
          </a:p>
          <a:p>
            <a:r>
              <a:rPr lang="nl-NL" dirty="0"/>
              <a:t>Probeer ze met </a:t>
            </a:r>
            <a:br>
              <a:rPr lang="nl-NL" dirty="0"/>
            </a:br>
            <a:r>
              <a:rPr lang="nl-NL" dirty="0"/>
              <a:t>wortel en al uit te graven</a:t>
            </a:r>
          </a:p>
          <a:p>
            <a:r>
              <a:rPr lang="nl-NL" dirty="0"/>
              <a:t>Klop het zand van de wortels</a:t>
            </a:r>
          </a:p>
          <a:p>
            <a:endParaRPr lang="nl-NL" dirty="0"/>
          </a:p>
          <a:p>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ALS JE HET PLANTJE HEBT GETEKEND</a:t>
            </a:r>
          </a:p>
          <a:p>
            <a:pPr marL="0" indent="0">
              <a:buNone/>
            </a:pPr>
            <a:r>
              <a:rPr lang="nl-NL" dirty="0"/>
              <a:t>KUN JE HET DROGEN IN EEN BOEK</a:t>
            </a:r>
          </a:p>
          <a:p>
            <a:pPr marL="0" indent="0">
              <a:buNone/>
            </a:pPr>
            <a:endParaRPr lang="nl-NL" dirty="0"/>
          </a:p>
          <a:p>
            <a:endParaRPr lang="nl-NL" dirty="0"/>
          </a:p>
          <a:p>
            <a:endParaRPr lang="nl-NL" dirty="0"/>
          </a:p>
        </p:txBody>
      </p:sp>
      <p:sp>
        <p:nvSpPr>
          <p:cNvPr id="11" name="Tekstvak 10">
            <a:extLst>
              <a:ext uri="{FF2B5EF4-FFF2-40B4-BE49-F238E27FC236}">
                <a16:creationId xmlns:a16="http://schemas.microsoft.com/office/drawing/2014/main" id="{39092C19-379F-4C54-8F74-EE2592D2AE60}"/>
              </a:ext>
            </a:extLst>
          </p:cNvPr>
          <p:cNvSpPr txBox="1"/>
          <p:nvPr/>
        </p:nvSpPr>
        <p:spPr>
          <a:xfrm>
            <a:off x="3819237" y="4133126"/>
            <a:ext cx="2408947" cy="91940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hlinkClick r:id="rId8"/>
              </a:rPr>
              <a:t>Kijk hier </a:t>
            </a:r>
            <a:r>
              <a:rPr lang="nl-NL" sz="1600" dirty="0">
                <a:solidFill>
                  <a:srgbClr val="FF0000"/>
                </a:solidFill>
              </a:rPr>
              <a:t>om uit te zoeken </a:t>
            </a:r>
            <a:br>
              <a:rPr lang="nl-NL" sz="1600" dirty="0">
                <a:solidFill>
                  <a:srgbClr val="FF0000"/>
                </a:solidFill>
              </a:rPr>
            </a:br>
            <a:r>
              <a:rPr lang="nl-NL" sz="1600" dirty="0">
                <a:solidFill>
                  <a:srgbClr val="FF0000"/>
                </a:solidFill>
              </a:rPr>
              <a:t>hoe dit plantje heet.</a:t>
            </a:r>
            <a:br>
              <a:rPr lang="nl-NL" sz="1600" dirty="0">
                <a:solidFill>
                  <a:srgbClr val="FF0000"/>
                </a:solidFill>
              </a:rPr>
            </a:br>
            <a:r>
              <a:rPr lang="nl-NL" sz="1600" dirty="0">
                <a:solidFill>
                  <a:srgbClr val="FF0000"/>
                </a:solidFill>
              </a:rPr>
              <a:t>Even oefenen!</a:t>
            </a:r>
          </a:p>
        </p:txBody>
      </p:sp>
      <p:sp>
        <p:nvSpPr>
          <p:cNvPr id="12" name="Tekstvak 11">
            <a:extLst>
              <a:ext uri="{FF2B5EF4-FFF2-40B4-BE49-F238E27FC236}">
                <a16:creationId xmlns:a16="http://schemas.microsoft.com/office/drawing/2014/main" id="{3AA3A9D8-D3EB-433A-93C2-28AA2CD5B712}"/>
              </a:ext>
            </a:extLst>
          </p:cNvPr>
          <p:cNvSpPr txBox="1"/>
          <p:nvPr/>
        </p:nvSpPr>
        <p:spPr>
          <a:xfrm>
            <a:off x="3819237" y="3117036"/>
            <a:ext cx="2036409" cy="908864"/>
          </a:xfrm>
          <a:prstGeom prst="wedgeEllipseCallout">
            <a:avLst>
              <a:gd name="adj1" fmla="val 71846"/>
              <a:gd name="adj2" fmla="val -42754"/>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Hoe heet deze plant?</a:t>
            </a:r>
          </a:p>
        </p:txBody>
      </p:sp>
      <p:pic>
        <p:nvPicPr>
          <p:cNvPr id="14" name="Opgenomen geluid">
            <a:hlinkClick r:id="" action="ppaction://media"/>
            <a:extLst>
              <a:ext uri="{FF2B5EF4-FFF2-40B4-BE49-F238E27FC236}">
                <a16:creationId xmlns:a16="http://schemas.microsoft.com/office/drawing/2014/main" id="{B5B378E6-B045-49DA-80A3-4BF71135F476}"/>
              </a:ext>
            </a:extLst>
          </p:cNvPr>
          <p:cNvPicPr>
            <a:picLocks noChangeAspect="1"/>
          </p:cNvPicPr>
          <p:nvPr>
            <a:audioFile r:link="rId1"/>
            <p:extLst>
              <p:ext uri="{DAA4B4D4-6D71-4841-9C94-3DE7FCFB9230}">
                <p14:media xmlns:p14="http://schemas.microsoft.com/office/powerpoint/2010/main" r:embed="rId2">
                  <p14:trim st="1618"/>
                </p14:media>
              </p:ext>
            </p:extLst>
          </p:nvPr>
        </p:nvPicPr>
        <p:blipFill>
          <a:blip r:embed="rId9"/>
          <a:stretch>
            <a:fillRect/>
          </a:stretch>
        </p:blipFill>
        <p:spPr>
          <a:xfrm>
            <a:off x="8153746" y="404664"/>
            <a:ext cx="487363" cy="487363"/>
          </a:xfrm>
          <a:prstGeom prst="rect">
            <a:avLst/>
          </a:prstGeom>
        </p:spPr>
      </p:pic>
      <p:pic>
        <p:nvPicPr>
          <p:cNvPr id="3" name="Audio 2">
            <a:hlinkClick r:id="" action="ppaction://media"/>
            <a:extLst>
              <a:ext uri="{FF2B5EF4-FFF2-40B4-BE49-F238E27FC236}">
                <a16:creationId xmlns:a16="http://schemas.microsoft.com/office/drawing/2014/main" id="{46EBDD58-69D1-DB43-8F2C-84A2CB094C7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37013872"/>
      </p:ext>
    </p:extLst>
  </p:cSld>
  <p:clrMapOvr>
    <a:masterClrMapping/>
  </p:clrMapOvr>
  <mc:AlternateContent xmlns:mc="http://schemas.openxmlformats.org/markup-compatibility/2006">
    <mc:Choice xmlns:p14="http://schemas.microsoft.com/office/powerpoint/2010/main" Requires="p14">
      <p:transition spd="slow" p14:dur="2000" advTm="36684"/>
    </mc:Choice>
    <mc:Fallback>
      <p:transition spd="slow" advTm="36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24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6" objId="14"/>
        <p14:stopEvt time="30553" objId="1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0EA5B-98C7-4510-91F4-210E23097853}"/>
              </a:ext>
            </a:extLst>
          </p:cNvPr>
          <p:cNvSpPr>
            <a:spLocks noGrp="1"/>
          </p:cNvSpPr>
          <p:nvPr>
            <p:ph type="title"/>
          </p:nvPr>
        </p:nvSpPr>
        <p:spPr>
          <a:xfrm>
            <a:off x="683568" y="115939"/>
            <a:ext cx="7886700" cy="1325563"/>
          </a:xfrm>
        </p:spPr>
        <p:txBody>
          <a:bodyPr/>
          <a:lstStyle/>
          <a:p>
            <a:r>
              <a:rPr lang="nl-NL" dirty="0"/>
              <a:t>Bekijk je plant goed</a:t>
            </a:r>
          </a:p>
        </p:txBody>
      </p:sp>
      <p:pic>
        <p:nvPicPr>
          <p:cNvPr id="2050" name="Picture 2" descr="Afbeeldingsresultaat voor botanische tekening">
            <a:extLst>
              <a:ext uri="{FF2B5EF4-FFF2-40B4-BE49-F238E27FC236}">
                <a16:creationId xmlns:a16="http://schemas.microsoft.com/office/drawing/2014/main" id="{6C6A2CDE-A55F-4B07-A599-D9F3D47C26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73" t="1449" r="3364" b="1301"/>
          <a:stretch/>
        </p:blipFill>
        <p:spPr bwMode="auto">
          <a:xfrm>
            <a:off x="4475800" y="-181"/>
            <a:ext cx="4716016" cy="69332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paardebloem pluis">
            <a:extLst>
              <a:ext uri="{FF2B5EF4-FFF2-40B4-BE49-F238E27FC236}">
                <a16:creationId xmlns:a16="http://schemas.microsoft.com/office/drawing/2014/main" id="{9B4FCD1B-2F82-4960-BA74-FFF20935C7FC}"/>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68524" y="3933056"/>
            <a:ext cx="24384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beeldingsresultaat voor paardebloem pluis">
            <a:extLst>
              <a:ext uri="{FF2B5EF4-FFF2-40B4-BE49-F238E27FC236}">
                <a16:creationId xmlns:a16="http://schemas.microsoft.com/office/drawing/2014/main" id="{6420905B-3749-472E-B684-64A23EC1924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8014"/>
          <a:stretch/>
        </p:blipFill>
        <p:spPr bwMode="auto">
          <a:xfrm>
            <a:off x="683568" y="1196752"/>
            <a:ext cx="2808312" cy="2569033"/>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a:extLst>
              <a:ext uri="{FF2B5EF4-FFF2-40B4-BE49-F238E27FC236}">
                <a16:creationId xmlns:a16="http://schemas.microsoft.com/office/drawing/2014/main" id="{2533402A-DB48-4051-ABB8-23CD2C8740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79219" y="132323"/>
            <a:ext cx="487363" cy="487363"/>
          </a:xfrm>
          <a:prstGeom prst="rect">
            <a:avLst/>
          </a:prstGeom>
        </p:spPr>
      </p:pic>
      <p:pic>
        <p:nvPicPr>
          <p:cNvPr id="3" name="Audio 2">
            <a:hlinkClick r:id="" action="ppaction://media"/>
            <a:extLst>
              <a:ext uri="{FF2B5EF4-FFF2-40B4-BE49-F238E27FC236}">
                <a16:creationId xmlns:a16="http://schemas.microsoft.com/office/drawing/2014/main" id="{10A4EB23-32FE-0947-983B-60706C733C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95375416"/>
      </p:ext>
    </p:extLst>
  </p:cSld>
  <p:clrMapOvr>
    <a:masterClrMapping/>
  </p:clrMapOvr>
  <mc:AlternateContent xmlns:mc="http://schemas.openxmlformats.org/markup-compatibility/2006">
    <mc:Choice xmlns:p14="http://schemas.microsoft.com/office/powerpoint/2010/main" Requires="p14">
      <p:transition spd="slow" p14:dur="2000" advTm="29543"/>
    </mc:Choice>
    <mc:Fallback>
      <p:transition spd="slow" advTm="2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6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96" objId="5"/>
        <p14:stopEvt time="25069"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11B7D-7C92-4F67-B74E-64071F3B56D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81CFE51-F868-4BFA-9F6C-0DF8075BA6C4}"/>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797"/>
          <a:stretch/>
        </p:blipFill>
        <p:spPr>
          <a:xfrm>
            <a:off x="4157374" y="0"/>
            <a:ext cx="5004048" cy="6864086"/>
          </a:xfrm>
        </p:spPr>
      </p:pic>
      <p:pic>
        <p:nvPicPr>
          <p:cNvPr id="7" name="Afbeelding 6">
            <a:extLst>
              <a:ext uri="{FF2B5EF4-FFF2-40B4-BE49-F238E27FC236}">
                <a16:creationId xmlns:a16="http://schemas.microsoft.com/office/drawing/2014/main" id="{56552660-0F57-4304-8A25-E2E3C7AADD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68" t="2955" r="17391" b="14481"/>
          <a:stretch/>
        </p:blipFill>
        <p:spPr>
          <a:xfrm>
            <a:off x="-17422" y="-9879"/>
            <a:ext cx="3885122" cy="3155536"/>
          </a:xfrm>
          <a:prstGeom prst="rect">
            <a:avLst/>
          </a:prstGeom>
        </p:spPr>
      </p:pic>
      <p:pic>
        <p:nvPicPr>
          <p:cNvPr id="9" name="Afbeelding 8">
            <a:extLst>
              <a:ext uri="{FF2B5EF4-FFF2-40B4-BE49-F238E27FC236}">
                <a16:creationId xmlns:a16="http://schemas.microsoft.com/office/drawing/2014/main" id="{CB1717F5-4FC4-4193-AF94-1B36A782BFC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46" t="16680" r="25822" b="13703"/>
          <a:stretch/>
        </p:blipFill>
        <p:spPr>
          <a:xfrm>
            <a:off x="8551" y="4121696"/>
            <a:ext cx="3885122" cy="2736304"/>
          </a:xfrm>
          <a:prstGeom prst="rect">
            <a:avLst/>
          </a:prstGeom>
        </p:spPr>
      </p:pic>
      <p:sp>
        <p:nvSpPr>
          <p:cNvPr id="6" name="Tijdelijke aanduiding voor inhoud 7">
            <a:extLst>
              <a:ext uri="{FF2B5EF4-FFF2-40B4-BE49-F238E27FC236}">
                <a16:creationId xmlns:a16="http://schemas.microsoft.com/office/drawing/2014/main" id="{B59F5998-FF09-4D94-9C5C-C9FBDFE4EF4C}"/>
              </a:ext>
            </a:extLst>
          </p:cNvPr>
          <p:cNvSpPr txBox="1">
            <a:spLocks/>
          </p:cNvSpPr>
          <p:nvPr/>
        </p:nvSpPr>
        <p:spPr>
          <a:xfrm>
            <a:off x="-49677" y="3284983"/>
            <a:ext cx="7886700" cy="421201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800" dirty="0"/>
              <a:t>Teken de hele plant of losse onderdelen</a:t>
            </a:r>
          </a:p>
          <a:p>
            <a:r>
              <a:rPr lang="nl-NL" sz="1800" dirty="0"/>
              <a:t>Je mag er best een paar blaadjes af halen</a:t>
            </a:r>
          </a:p>
          <a:p>
            <a:pPr marL="0" indent="0">
              <a:buFont typeface="Arial" panose="020B0604020202020204" pitchFamily="34" charset="0"/>
              <a:buNone/>
            </a:pPr>
            <a:endParaRPr lang="nl-NL" sz="1800" dirty="0"/>
          </a:p>
          <a:p>
            <a:endParaRPr lang="nl-NL" dirty="0"/>
          </a:p>
          <a:p>
            <a:endParaRPr lang="nl-NL" dirty="0"/>
          </a:p>
        </p:txBody>
      </p:sp>
      <p:pic>
        <p:nvPicPr>
          <p:cNvPr id="10" name="Opgenomen geluid">
            <a:hlinkClick r:id="" action="ppaction://media"/>
            <a:extLst>
              <a:ext uri="{FF2B5EF4-FFF2-40B4-BE49-F238E27FC236}">
                <a16:creationId xmlns:a16="http://schemas.microsoft.com/office/drawing/2014/main" id="{406C2493-569F-42DB-AB6A-B456CC0BD7F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52120" y="121444"/>
            <a:ext cx="487363" cy="487363"/>
          </a:xfrm>
          <a:prstGeom prst="rect">
            <a:avLst/>
          </a:prstGeom>
        </p:spPr>
      </p:pic>
      <p:pic>
        <p:nvPicPr>
          <p:cNvPr id="3" name="Audio 2">
            <a:hlinkClick r:id="" action="ppaction://media"/>
            <a:extLst>
              <a:ext uri="{FF2B5EF4-FFF2-40B4-BE49-F238E27FC236}">
                <a16:creationId xmlns:a16="http://schemas.microsoft.com/office/drawing/2014/main" id="{3CFB23CA-5238-AB4D-9258-70D69C7D834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00327671"/>
      </p:ext>
    </p:extLst>
  </p:cSld>
  <p:clrMapOvr>
    <a:masterClrMapping/>
  </p:clrMapOvr>
  <mc:AlternateContent xmlns:mc="http://schemas.openxmlformats.org/markup-compatibility/2006">
    <mc:Choice xmlns:p14="http://schemas.microsoft.com/office/powerpoint/2010/main" Requires="p14">
      <p:transition spd="slow" p14:dur="2000" advTm="18101"/>
    </mc:Choice>
    <mc:Fallback>
      <p:transition spd="slow" advTm="1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8" objId="10"/>
        <p14:stopEvt time="12315"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4FECB-DC76-459D-8525-4F19ACFBD55E}"/>
              </a:ext>
            </a:extLst>
          </p:cNvPr>
          <p:cNvSpPr>
            <a:spLocks noGrp="1"/>
          </p:cNvSpPr>
          <p:nvPr>
            <p:ph type="title"/>
          </p:nvPr>
        </p:nvSpPr>
        <p:spPr>
          <a:xfrm>
            <a:off x="628650" y="277131"/>
            <a:ext cx="7886700" cy="1325563"/>
          </a:xfrm>
        </p:spPr>
        <p:txBody>
          <a:bodyPr/>
          <a:lstStyle/>
          <a:p>
            <a:endParaRPr lang="nl-NL" dirty="0"/>
          </a:p>
        </p:txBody>
      </p:sp>
      <p:pic>
        <p:nvPicPr>
          <p:cNvPr id="17" name="Afbeelding 16">
            <a:extLst>
              <a:ext uri="{FF2B5EF4-FFF2-40B4-BE49-F238E27FC236}">
                <a16:creationId xmlns:a16="http://schemas.microsoft.com/office/drawing/2014/main" id="{9A6C3067-2D9A-4063-8E4E-549CF8F88E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161806" cy="4734322"/>
          </a:xfrm>
          <a:prstGeom prst="rect">
            <a:avLst/>
          </a:prstGeom>
        </p:spPr>
      </p:pic>
      <p:sp>
        <p:nvSpPr>
          <p:cNvPr id="15" name="Rechthoek 14">
            <a:extLst>
              <a:ext uri="{FF2B5EF4-FFF2-40B4-BE49-F238E27FC236}">
                <a16:creationId xmlns:a16="http://schemas.microsoft.com/office/drawing/2014/main" id="{2A0220DA-68F0-45C2-9BC5-9B32BC6A42D1}"/>
              </a:ext>
            </a:extLst>
          </p:cNvPr>
          <p:cNvSpPr/>
          <p:nvPr/>
        </p:nvSpPr>
        <p:spPr>
          <a:xfrm>
            <a:off x="6077621" y="-10956"/>
            <a:ext cx="3066379" cy="6868956"/>
          </a:xfrm>
          <a:prstGeom prst="rect">
            <a:avLst/>
          </a:prstGeom>
          <a:solidFill>
            <a:srgbClr val="222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1A083FB5-3959-4869-8643-8CCFBBDD9D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5665" y="-99392"/>
            <a:ext cx="2546531" cy="5523462"/>
          </a:xfrm>
          <a:prstGeom prst="rect">
            <a:avLst/>
          </a:prstGeom>
        </p:spPr>
      </p:pic>
      <p:pic>
        <p:nvPicPr>
          <p:cNvPr id="13" name="Tijdelijke aanduiding voor inhoud 12">
            <a:extLst>
              <a:ext uri="{FF2B5EF4-FFF2-40B4-BE49-F238E27FC236}">
                <a16:creationId xmlns:a16="http://schemas.microsoft.com/office/drawing/2014/main" id="{907137A2-56F2-4500-BD13-1509A2209E7F}"/>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27935" t="15335"/>
          <a:stretch/>
        </p:blipFill>
        <p:spPr>
          <a:xfrm>
            <a:off x="6579043" y="83880"/>
            <a:ext cx="2430518" cy="3807328"/>
          </a:xfrm>
        </p:spPr>
      </p:pic>
      <p:pic>
        <p:nvPicPr>
          <p:cNvPr id="9" name="Afbeelding 8">
            <a:extLst>
              <a:ext uri="{FF2B5EF4-FFF2-40B4-BE49-F238E27FC236}">
                <a16:creationId xmlns:a16="http://schemas.microsoft.com/office/drawing/2014/main" id="{927E2EEB-0EB6-45D0-9B92-137C4E39C4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8459" y="3671888"/>
            <a:ext cx="3866554" cy="3101859"/>
          </a:xfrm>
          <a:prstGeom prst="rect">
            <a:avLst/>
          </a:prstGeom>
        </p:spPr>
      </p:pic>
      <p:sp>
        <p:nvSpPr>
          <p:cNvPr id="8" name="Tijdelijke aanduiding voor inhoud 7">
            <a:extLst>
              <a:ext uri="{FF2B5EF4-FFF2-40B4-BE49-F238E27FC236}">
                <a16:creationId xmlns:a16="http://schemas.microsoft.com/office/drawing/2014/main" id="{114730EB-C51B-4441-AF22-9A94B9B2C4A3}"/>
              </a:ext>
            </a:extLst>
          </p:cNvPr>
          <p:cNvSpPr txBox="1">
            <a:spLocks/>
          </p:cNvSpPr>
          <p:nvPr/>
        </p:nvSpPr>
        <p:spPr>
          <a:xfrm>
            <a:off x="-3642" y="4767221"/>
            <a:ext cx="5785646"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teken eerst met grijs potlood</a:t>
            </a:r>
          </a:p>
          <a:p>
            <a:r>
              <a:rPr lang="nl-NL" dirty="0"/>
              <a:t>Kleuren met kleurpotlood of dunne verf </a:t>
            </a:r>
          </a:p>
          <a:p>
            <a:r>
              <a:rPr lang="nl-NL" dirty="0"/>
              <a:t>Of teken alleen met fineliner</a:t>
            </a:r>
          </a:p>
          <a:p>
            <a:r>
              <a:rPr lang="nl-NL" dirty="0"/>
              <a:t>Knip ze uit en plak ze op een stevig vel</a:t>
            </a:r>
          </a:p>
          <a:p>
            <a:r>
              <a:rPr lang="nl-NL" dirty="0"/>
              <a:t>Schrijf de namen er bij</a:t>
            </a:r>
          </a:p>
          <a:p>
            <a:pPr marL="0" indent="0">
              <a:buFont typeface="Arial" panose="020B0604020202020204" pitchFamily="34" charset="0"/>
              <a:buNone/>
            </a:pPr>
            <a:endParaRPr lang="nl-NL" dirty="0"/>
          </a:p>
          <a:p>
            <a:endParaRPr lang="nl-NL" dirty="0"/>
          </a:p>
          <a:p>
            <a:endParaRPr lang="nl-NL" dirty="0"/>
          </a:p>
        </p:txBody>
      </p:sp>
      <p:pic>
        <p:nvPicPr>
          <p:cNvPr id="4" name="Opgenomen geluid">
            <a:hlinkClick r:id="" action="ppaction://media"/>
            <a:extLst>
              <a:ext uri="{FF2B5EF4-FFF2-40B4-BE49-F238E27FC236}">
                <a16:creationId xmlns:a16="http://schemas.microsoft.com/office/drawing/2014/main" id="{D532D515-BCB4-4EB3-8C47-E691DBABBE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4604" y="301986"/>
            <a:ext cx="487363" cy="487363"/>
          </a:xfrm>
          <a:prstGeom prst="rect">
            <a:avLst/>
          </a:prstGeom>
        </p:spPr>
      </p:pic>
      <p:sp>
        <p:nvSpPr>
          <p:cNvPr id="11" name="Tekstvak 10">
            <a:extLst>
              <a:ext uri="{FF2B5EF4-FFF2-40B4-BE49-F238E27FC236}">
                <a16:creationId xmlns:a16="http://schemas.microsoft.com/office/drawing/2014/main" id="{8293A88A-8CEA-453D-92E0-919F24384ADD}"/>
              </a:ext>
            </a:extLst>
          </p:cNvPr>
          <p:cNvSpPr txBox="1"/>
          <p:nvPr/>
        </p:nvSpPr>
        <p:spPr>
          <a:xfrm>
            <a:off x="4536483" y="5733122"/>
            <a:ext cx="1682864" cy="91940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hlinkClick r:id="rId11"/>
              </a:rPr>
              <a:t>Kijk hier </a:t>
            </a:r>
            <a:r>
              <a:rPr lang="nl-NL" sz="1600" dirty="0">
                <a:solidFill>
                  <a:srgbClr val="FF0000"/>
                </a:solidFill>
              </a:rPr>
              <a:t>om uit </a:t>
            </a:r>
            <a:br>
              <a:rPr lang="nl-NL" sz="1600" dirty="0">
                <a:solidFill>
                  <a:srgbClr val="FF0000"/>
                </a:solidFill>
              </a:rPr>
            </a:br>
            <a:r>
              <a:rPr lang="nl-NL" sz="1600" dirty="0">
                <a:solidFill>
                  <a:srgbClr val="FF0000"/>
                </a:solidFill>
              </a:rPr>
              <a:t>te zoeken hoe </a:t>
            </a:r>
            <a:br>
              <a:rPr lang="nl-NL" sz="1600" dirty="0">
                <a:solidFill>
                  <a:srgbClr val="FF0000"/>
                </a:solidFill>
              </a:rPr>
            </a:br>
            <a:r>
              <a:rPr lang="nl-NL" sz="1600" dirty="0">
                <a:solidFill>
                  <a:srgbClr val="FF0000"/>
                </a:solidFill>
              </a:rPr>
              <a:t>je planten heten</a:t>
            </a:r>
          </a:p>
        </p:txBody>
      </p:sp>
      <p:pic>
        <p:nvPicPr>
          <p:cNvPr id="3" name="Audio 2">
            <a:hlinkClick r:id="" action="ppaction://media"/>
            <a:extLst>
              <a:ext uri="{FF2B5EF4-FFF2-40B4-BE49-F238E27FC236}">
                <a16:creationId xmlns:a16="http://schemas.microsoft.com/office/drawing/2014/main" id="{21CA5C96-8DB8-3A4D-9EB4-6D576D92F90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0352145"/>
      </p:ext>
    </p:extLst>
  </p:cSld>
  <p:clrMapOvr>
    <a:masterClrMapping/>
  </p:clrMapOvr>
  <mc:AlternateContent xmlns:mc="http://schemas.openxmlformats.org/markup-compatibility/2006">
    <mc:Choice xmlns:p14="http://schemas.microsoft.com/office/powerpoint/2010/main" Requires="p14">
      <p:transition spd="slow" p14:dur="2000" advTm="34669"/>
    </mc:Choice>
    <mc:Fallback>
      <p:transition spd="slow" advTm="3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9" objId="4"/>
        <p14:stopEvt time="31991"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C578B-FF96-4B82-B667-22265818B25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065667D-381A-4D02-94C4-31A0A527217F}"/>
              </a:ext>
            </a:extLst>
          </p:cNvPr>
          <p:cNvSpPr>
            <a:spLocks noGrp="1"/>
          </p:cNvSpPr>
          <p:nvPr>
            <p:ph idx="1"/>
          </p:nvPr>
        </p:nvSpPr>
        <p:spPr/>
        <p:txBody>
          <a:bodyPr/>
          <a:lstStyle/>
          <a:p>
            <a:endParaRPr lang="nl-NL"/>
          </a:p>
        </p:txBody>
      </p:sp>
      <p:pic>
        <p:nvPicPr>
          <p:cNvPr id="1026" name="Picture 2" descr="Common poppy [ Papaver rhoeas ] Part of the filigree">
            <a:extLst>
              <a:ext uri="{FF2B5EF4-FFF2-40B4-BE49-F238E27FC236}">
                <a16:creationId xmlns:a16="http://schemas.microsoft.com/office/drawing/2014/main" id="{50EEEA93-094C-4F45-8572-E64897D8C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708468"/>
            <a:ext cx="7886700" cy="525232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45C815B-AEB3-4E0F-BEE2-A04F0FF78B2B}"/>
              </a:ext>
            </a:extLst>
          </p:cNvPr>
          <p:cNvSpPr txBox="1"/>
          <p:nvPr/>
        </p:nvSpPr>
        <p:spPr>
          <a:xfrm>
            <a:off x="5004048" y="3933056"/>
            <a:ext cx="3024336" cy="908864"/>
          </a:xfrm>
          <a:prstGeom prst="wedgeEllipseCallout">
            <a:avLst>
              <a:gd name="adj1" fmla="val -71614"/>
              <a:gd name="adj2" fmla="val -45997"/>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Deze man verzamelt ook planten op…….?</a:t>
            </a:r>
          </a:p>
        </p:txBody>
      </p:sp>
      <p:pic>
        <p:nvPicPr>
          <p:cNvPr id="4" name="Audio 3">
            <a:hlinkClick r:id="" action="ppaction://media"/>
            <a:extLst>
              <a:ext uri="{FF2B5EF4-FFF2-40B4-BE49-F238E27FC236}">
                <a16:creationId xmlns:a16="http://schemas.microsoft.com/office/drawing/2014/main" id="{F71F5EAF-2D32-5A48-9F9F-C3EFE2BE2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02057114"/>
      </p:ext>
    </p:extLst>
  </p:cSld>
  <p:clrMapOvr>
    <a:masterClrMapping/>
  </p:clrMapOvr>
  <mc:AlternateContent xmlns:mc="http://schemas.openxmlformats.org/markup-compatibility/2006">
    <mc:Choice xmlns:p14="http://schemas.microsoft.com/office/powerpoint/2010/main" Requires="p14">
      <p:transition spd="slow" p14:dur="2000" advTm="9020"/>
    </mc:Choice>
    <mc:Fallback>
      <p:transition spd="slow" advTm="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C8C341C-3DC7-4DF0-8095-03526FE8702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4936" y="1577431"/>
            <a:ext cx="3485665" cy="4941168"/>
          </a:xfrm>
        </p:spPr>
      </p:pic>
      <p:sp>
        <p:nvSpPr>
          <p:cNvPr id="4" name="Titel 3">
            <a:extLst>
              <a:ext uri="{FF2B5EF4-FFF2-40B4-BE49-F238E27FC236}">
                <a16:creationId xmlns:a16="http://schemas.microsoft.com/office/drawing/2014/main" id="{EAC8E9F4-F538-4FD7-A51A-69DB9C1FA9EA}"/>
              </a:ext>
            </a:extLst>
          </p:cNvPr>
          <p:cNvSpPr>
            <a:spLocks noGrp="1"/>
          </p:cNvSpPr>
          <p:nvPr>
            <p:ph type="title"/>
          </p:nvPr>
        </p:nvSpPr>
        <p:spPr>
          <a:xfrm>
            <a:off x="649325" y="304747"/>
            <a:ext cx="7886700" cy="1325563"/>
          </a:xfrm>
        </p:spPr>
        <p:txBody>
          <a:bodyPr/>
          <a:lstStyle/>
          <a:p>
            <a:endParaRPr lang="nl-NL"/>
          </a:p>
        </p:txBody>
      </p:sp>
      <p:sp>
        <p:nvSpPr>
          <p:cNvPr id="6" name="Rechthoek: afgeronde hoeken 5">
            <a:extLst>
              <a:ext uri="{FF2B5EF4-FFF2-40B4-BE49-F238E27FC236}">
                <a16:creationId xmlns:a16="http://schemas.microsoft.com/office/drawing/2014/main" id="{37EC9853-016C-4F44-A77B-ACFB0766B936}"/>
              </a:ext>
            </a:extLst>
          </p:cNvPr>
          <p:cNvSpPr/>
          <p:nvPr/>
        </p:nvSpPr>
        <p:spPr>
          <a:xfrm>
            <a:off x="649325" y="609983"/>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keuze opdracht   een natuurverzameling</a:t>
            </a:r>
            <a:endParaRPr lang="nl-NL" dirty="0">
              <a:solidFill>
                <a:schemeClr val="bg1"/>
              </a:solidFill>
            </a:endParaRPr>
          </a:p>
        </p:txBody>
      </p:sp>
      <p:sp>
        <p:nvSpPr>
          <p:cNvPr id="7" name="Tijdelijke aanduiding voor inhoud 7">
            <a:extLst>
              <a:ext uri="{FF2B5EF4-FFF2-40B4-BE49-F238E27FC236}">
                <a16:creationId xmlns:a16="http://schemas.microsoft.com/office/drawing/2014/main" id="{A4CADCA7-5108-47C5-9388-F24E885F2395}"/>
              </a:ext>
            </a:extLst>
          </p:cNvPr>
          <p:cNvSpPr txBox="1">
            <a:spLocks/>
          </p:cNvSpPr>
          <p:nvPr/>
        </p:nvSpPr>
        <p:spPr>
          <a:xfrm>
            <a:off x="4211960" y="1872346"/>
            <a:ext cx="468052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Ga naar buiten </a:t>
            </a:r>
          </a:p>
          <a:p>
            <a:r>
              <a:rPr lang="nl-NL" dirty="0"/>
              <a:t>Zoek takjes (met mos) veertjes,</a:t>
            </a:r>
            <a:br>
              <a:rPr lang="nl-NL" dirty="0"/>
            </a:br>
            <a:r>
              <a:rPr lang="nl-NL" dirty="0"/>
              <a:t>boomschors, dode insecten</a:t>
            </a:r>
            <a:br>
              <a:rPr lang="nl-NL" dirty="0"/>
            </a:br>
            <a:r>
              <a:rPr lang="nl-NL" dirty="0"/>
              <a:t>of andere dingen uit de natuur</a:t>
            </a:r>
          </a:p>
          <a:p>
            <a:r>
              <a:rPr lang="nl-NL" dirty="0"/>
              <a:t>Sorteer ze en leg ze mooi neer</a:t>
            </a:r>
            <a:br>
              <a:rPr lang="nl-NL" dirty="0"/>
            </a:br>
            <a:r>
              <a:rPr lang="nl-NL" dirty="0"/>
              <a:t>in de vensterbank of in een lege doos</a:t>
            </a:r>
          </a:p>
          <a:p>
            <a:r>
              <a:rPr lang="nl-NL" dirty="0"/>
              <a:t>Maak er een foto van</a:t>
            </a:r>
          </a:p>
          <a:p>
            <a:pPr marL="0" indent="0">
              <a:buFont typeface="Arial" panose="020B0604020202020204" pitchFamily="34" charset="0"/>
              <a:buNone/>
            </a:pPr>
            <a:endParaRPr lang="nl-NL" dirty="0"/>
          </a:p>
          <a:p>
            <a:endParaRPr lang="nl-NL" dirty="0"/>
          </a:p>
          <a:p>
            <a:endParaRPr lang="nl-NL" dirty="0"/>
          </a:p>
        </p:txBody>
      </p:sp>
      <p:pic>
        <p:nvPicPr>
          <p:cNvPr id="2" name="Audio 1">
            <a:hlinkClick r:id="" action="ppaction://media"/>
            <a:extLst>
              <a:ext uri="{FF2B5EF4-FFF2-40B4-BE49-F238E27FC236}">
                <a16:creationId xmlns:a16="http://schemas.microsoft.com/office/drawing/2014/main" id="{1917F5EB-1C67-A546-9F87-B2056BDA1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56896881"/>
      </p:ext>
    </p:extLst>
  </p:cSld>
  <p:clrMapOvr>
    <a:masterClrMapping/>
  </p:clrMapOvr>
  <mc:AlternateContent xmlns:mc="http://schemas.openxmlformats.org/markup-compatibility/2006">
    <mc:Choice xmlns:p14="http://schemas.microsoft.com/office/powerpoint/2010/main" Requires="p14">
      <p:transition spd="slow" p14:dur="2000" advTm="14027"/>
    </mc:Choice>
    <mc:Fallback>
      <p:transition spd="slow" advTm="1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BF6720-2B4A-436F-B897-BD0B244723CA}"/>
              </a:ext>
            </a:extLst>
          </p:cNvPr>
          <p:cNvSpPr>
            <a:spLocks noGrp="1"/>
          </p:cNvSpPr>
          <p:nvPr>
            <p:ph type="title"/>
          </p:nvPr>
        </p:nvSpPr>
        <p:spPr>
          <a:xfrm>
            <a:off x="628650" y="701008"/>
            <a:ext cx="7886700" cy="653796"/>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600" dirty="0">
                <a:solidFill>
                  <a:schemeClr val="bg1"/>
                </a:solidFill>
              </a:rPr>
              <a:t>antwoorden</a:t>
            </a:r>
            <a:endParaRPr lang="nl-NL" dirty="0">
              <a:solidFill>
                <a:schemeClr val="bg1"/>
              </a:solidFill>
            </a:endParaRPr>
          </a:p>
        </p:txBody>
      </p:sp>
      <p:pic>
        <p:nvPicPr>
          <p:cNvPr id="5" name="Tijdelijke aanduiding voor inhoud 3">
            <a:extLst>
              <a:ext uri="{FF2B5EF4-FFF2-40B4-BE49-F238E27FC236}">
                <a16:creationId xmlns:a16="http://schemas.microsoft.com/office/drawing/2014/main" id="{64D40A5E-1B10-420C-9721-0C00B58AA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25" y="2881514"/>
            <a:ext cx="3752491" cy="2386585"/>
          </a:xfrm>
          <a:prstGeom prst="rect">
            <a:avLst/>
          </a:prstGeom>
        </p:spPr>
      </p:pic>
      <p:pic>
        <p:nvPicPr>
          <p:cNvPr id="6" name="Picture 2" descr="Afbeeldingsresultaat voor sultan tulband 17e eeuw&quot;">
            <a:extLst>
              <a:ext uri="{FF2B5EF4-FFF2-40B4-BE49-F238E27FC236}">
                <a16:creationId xmlns:a16="http://schemas.microsoft.com/office/drawing/2014/main" id="{B2C6767C-FD11-45EF-96F3-B4E7DAEE3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20253"/>
            <a:ext cx="2099852" cy="255715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D9D0845D-711F-4BFF-BD67-5D0A21D95FEE}"/>
              </a:ext>
            </a:extLst>
          </p:cNvPr>
          <p:cNvSpPr txBox="1"/>
          <p:nvPr/>
        </p:nvSpPr>
        <p:spPr>
          <a:xfrm>
            <a:off x="6959696" y="226605"/>
            <a:ext cx="2036409" cy="908864"/>
          </a:xfrm>
          <a:prstGeom prst="wedgeEllipseCallout">
            <a:avLst>
              <a:gd name="adj1" fmla="val -50290"/>
              <a:gd name="adj2" fmla="val 73952"/>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De tulp komt uit Turkije</a:t>
            </a:r>
          </a:p>
        </p:txBody>
      </p:sp>
      <p:pic>
        <p:nvPicPr>
          <p:cNvPr id="8" name="Afbeelding 7">
            <a:extLst>
              <a:ext uri="{FF2B5EF4-FFF2-40B4-BE49-F238E27FC236}">
                <a16:creationId xmlns:a16="http://schemas.microsoft.com/office/drawing/2014/main" id="{74D5C9F0-4F0F-4D46-8392-6FBE919D3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0" r="6201" b="1460"/>
          <a:stretch/>
        </p:blipFill>
        <p:spPr>
          <a:xfrm>
            <a:off x="6578130" y="3068960"/>
            <a:ext cx="2198122" cy="3125628"/>
          </a:xfrm>
          <a:prstGeom prst="rect">
            <a:avLst/>
          </a:prstGeom>
        </p:spPr>
      </p:pic>
      <p:pic>
        <p:nvPicPr>
          <p:cNvPr id="10" name="Picture 2" descr="Common poppy [ Papaver rhoeas ] Part of the filigree">
            <a:extLst>
              <a:ext uri="{FF2B5EF4-FFF2-40B4-BE49-F238E27FC236}">
                <a16:creationId xmlns:a16="http://schemas.microsoft.com/office/drawing/2014/main" id="{42719FD5-FDEF-4A16-BD9B-D45E08213B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01" r="46196"/>
          <a:stretch/>
        </p:blipFill>
        <p:spPr bwMode="auto">
          <a:xfrm>
            <a:off x="4765067" y="3068960"/>
            <a:ext cx="1359345" cy="2864548"/>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F051A7EE-14BB-48FF-AD6D-DAA0A0DFC945}"/>
              </a:ext>
            </a:extLst>
          </p:cNvPr>
          <p:cNvSpPr txBox="1"/>
          <p:nvPr/>
        </p:nvSpPr>
        <p:spPr>
          <a:xfrm>
            <a:off x="5705228" y="5483684"/>
            <a:ext cx="2036409" cy="519351"/>
          </a:xfrm>
          <a:prstGeom prst="wedgeEllipseCallout">
            <a:avLst>
              <a:gd name="adj1" fmla="val 51490"/>
              <a:gd name="adj2" fmla="val -100437"/>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Speenkruid</a:t>
            </a:r>
          </a:p>
        </p:txBody>
      </p:sp>
      <p:sp>
        <p:nvSpPr>
          <p:cNvPr id="11" name="Tekstvak 10">
            <a:extLst>
              <a:ext uri="{FF2B5EF4-FFF2-40B4-BE49-F238E27FC236}">
                <a16:creationId xmlns:a16="http://schemas.microsoft.com/office/drawing/2014/main" id="{2BD9E11F-7779-4603-99A9-25B8C61EA868}"/>
              </a:ext>
            </a:extLst>
          </p:cNvPr>
          <p:cNvSpPr txBox="1"/>
          <p:nvPr/>
        </p:nvSpPr>
        <p:spPr>
          <a:xfrm>
            <a:off x="1691680" y="5623607"/>
            <a:ext cx="3340535" cy="908864"/>
          </a:xfrm>
          <a:prstGeom prst="wedgeEllipseCallout">
            <a:avLst>
              <a:gd name="adj1" fmla="val 51490"/>
              <a:gd name="adj2" fmla="val -100437"/>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Hij verzamelt planten op zijn lichaam (been)</a:t>
            </a:r>
          </a:p>
        </p:txBody>
      </p:sp>
      <p:sp>
        <p:nvSpPr>
          <p:cNvPr id="12" name="Tekstvak 11">
            <a:extLst>
              <a:ext uri="{FF2B5EF4-FFF2-40B4-BE49-F238E27FC236}">
                <a16:creationId xmlns:a16="http://schemas.microsoft.com/office/drawing/2014/main" id="{5D6A483E-3985-40EC-8C30-E5D5A000498F}"/>
              </a:ext>
            </a:extLst>
          </p:cNvPr>
          <p:cNvSpPr txBox="1"/>
          <p:nvPr/>
        </p:nvSpPr>
        <p:spPr>
          <a:xfrm>
            <a:off x="907450" y="1617142"/>
            <a:ext cx="3403899" cy="1687890"/>
          </a:xfrm>
          <a:prstGeom prst="wedgeEllipseCallout">
            <a:avLst>
              <a:gd name="adj1" fmla="val -645"/>
              <a:gd name="adj2" fmla="val 73208"/>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De dieren zijn veel</a:t>
            </a:r>
            <a:br>
              <a:rPr lang="nl-NL" dirty="0">
                <a:solidFill>
                  <a:srgbClr val="FF0000"/>
                </a:solidFill>
              </a:rPr>
            </a:br>
            <a:r>
              <a:rPr lang="nl-NL" dirty="0">
                <a:solidFill>
                  <a:srgbClr val="FF0000"/>
                </a:solidFill>
              </a:rPr>
              <a:t>kleiner dan de planten. </a:t>
            </a:r>
            <a:br>
              <a:rPr lang="nl-NL" dirty="0">
                <a:solidFill>
                  <a:srgbClr val="FF0000"/>
                </a:solidFill>
              </a:rPr>
            </a:br>
            <a:r>
              <a:rPr lang="nl-NL" dirty="0">
                <a:solidFill>
                  <a:srgbClr val="FF0000"/>
                </a:solidFill>
              </a:rPr>
              <a:t>De verhouding klopt dus niet.</a:t>
            </a:r>
          </a:p>
        </p:txBody>
      </p:sp>
    </p:spTree>
    <p:extLst>
      <p:ext uri="{BB962C8B-B14F-4D97-AF65-F5344CB8AC3E}">
        <p14:creationId xmlns:p14="http://schemas.microsoft.com/office/powerpoint/2010/main" val="466579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5E401DA-E48E-4D92-ADA6-AD4D4DF47975}"/>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2362" t="13407" r="35826" b="17874"/>
          <a:stretch/>
        </p:blipFill>
        <p:spPr>
          <a:xfrm>
            <a:off x="6956855" y="0"/>
            <a:ext cx="2187145" cy="6861614"/>
          </a:xfrm>
          <a:prstGeom prst="rect">
            <a:avLst/>
          </a:prstGeom>
        </p:spPr>
      </p:pic>
      <p:sp>
        <p:nvSpPr>
          <p:cNvPr id="5" name="Titel 1">
            <a:extLst>
              <a:ext uri="{FF2B5EF4-FFF2-40B4-BE49-F238E27FC236}">
                <a16:creationId xmlns:a16="http://schemas.microsoft.com/office/drawing/2014/main" id="{6F5829ED-C46C-4093-A693-A749F7520AB1}"/>
              </a:ext>
            </a:extLst>
          </p:cNvPr>
          <p:cNvSpPr txBox="1">
            <a:spLocks/>
          </p:cNvSpPr>
          <p:nvPr/>
        </p:nvSpPr>
        <p:spPr>
          <a:xfrm>
            <a:off x="490464" y="1633026"/>
            <a:ext cx="8064896" cy="3600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sz="2400" dirty="0">
                <a:latin typeface="+mn-lt"/>
              </a:rPr>
              <a:t>In deze les leer je:</a:t>
            </a:r>
            <a:br>
              <a:rPr lang="nl-NL" sz="2400" dirty="0">
                <a:latin typeface="+mn-lt"/>
              </a:rPr>
            </a:br>
            <a:endParaRPr lang="nl-NL" sz="2400" dirty="0">
              <a:latin typeface="+mn-lt"/>
            </a:endParaRPr>
          </a:p>
          <a:p>
            <a:pPr marL="571500" indent="-571500">
              <a:buFont typeface="Arial" panose="020B0604020202020204" pitchFamily="34" charset="0"/>
              <a:buChar char="•"/>
            </a:pPr>
            <a:r>
              <a:rPr lang="nl-NL" sz="2400" dirty="0">
                <a:latin typeface="+mn-lt"/>
              </a:rPr>
              <a:t>Wat een </a:t>
            </a:r>
            <a:r>
              <a:rPr lang="nl-NL" sz="2400" b="1" dirty="0">
                <a:solidFill>
                  <a:srgbClr val="76A7AC"/>
                </a:solidFill>
                <a:latin typeface="+mn-lt"/>
              </a:rPr>
              <a:t>herbarium</a:t>
            </a:r>
            <a:r>
              <a:rPr lang="nl-NL" sz="2400" dirty="0">
                <a:latin typeface="+mn-lt"/>
              </a:rPr>
              <a:t> is</a:t>
            </a:r>
          </a:p>
          <a:p>
            <a:pPr marL="571500" indent="-571500">
              <a:buFont typeface="Arial" panose="020B0604020202020204" pitchFamily="34" charset="0"/>
              <a:buChar char="•"/>
            </a:pPr>
            <a:endParaRPr lang="nl-NL" sz="2400" dirty="0">
              <a:latin typeface="+mn-lt"/>
            </a:endParaRPr>
          </a:p>
          <a:p>
            <a:pPr marL="571500" indent="-571500">
              <a:buFont typeface="Arial" panose="020B0604020202020204" pitchFamily="34" charset="0"/>
              <a:buChar char="•"/>
            </a:pPr>
            <a:r>
              <a:rPr lang="nl-NL" sz="2400" dirty="0">
                <a:latin typeface="+mn-lt"/>
              </a:rPr>
              <a:t>Waarom </a:t>
            </a:r>
            <a:r>
              <a:rPr lang="nl-NL" sz="2400" b="1" dirty="0">
                <a:solidFill>
                  <a:srgbClr val="77A8AD"/>
                </a:solidFill>
                <a:latin typeface="+mn-lt"/>
              </a:rPr>
              <a:t>een tulp </a:t>
            </a:r>
            <a:r>
              <a:rPr lang="nl-NL" sz="2400" dirty="0">
                <a:latin typeface="+mn-lt"/>
              </a:rPr>
              <a:t>zo duur was in de 17</a:t>
            </a:r>
            <a:r>
              <a:rPr lang="nl-NL" sz="2400" baseline="30000" dirty="0">
                <a:latin typeface="+mn-lt"/>
              </a:rPr>
              <a:t>e</a:t>
            </a:r>
            <a:r>
              <a:rPr lang="nl-NL" sz="2400" dirty="0">
                <a:latin typeface="+mn-lt"/>
              </a:rPr>
              <a:t> eeuw</a:t>
            </a:r>
          </a:p>
          <a:p>
            <a:pPr marL="571500" indent="-571500">
              <a:buFont typeface="Arial" panose="020B0604020202020204" pitchFamily="34" charset="0"/>
              <a:buChar char="•"/>
            </a:pPr>
            <a:endParaRPr lang="nl-NL" sz="2400" dirty="0">
              <a:latin typeface="+mn-lt"/>
            </a:endParaRPr>
          </a:p>
          <a:p>
            <a:pPr marL="571500" indent="-571500">
              <a:buFont typeface="Arial" panose="020B0604020202020204" pitchFamily="34" charset="0"/>
              <a:buChar char="•"/>
            </a:pPr>
            <a:r>
              <a:rPr lang="nl-NL" sz="2400" dirty="0">
                <a:latin typeface="+mn-lt"/>
              </a:rPr>
              <a:t>Planten natekenen voor je eigen verzameling</a:t>
            </a:r>
            <a:endParaRPr lang="nl-NL" sz="2400" b="1" dirty="0">
              <a:solidFill>
                <a:schemeClr val="accent1">
                  <a:lumMod val="75000"/>
                </a:schemeClr>
              </a:solidFill>
              <a:latin typeface="+mn-lt"/>
            </a:endParaRPr>
          </a:p>
          <a:p>
            <a:br>
              <a:rPr lang="nl-NL" sz="2400" dirty="0">
                <a:latin typeface="+mn-lt"/>
              </a:rPr>
            </a:br>
            <a:endParaRPr lang="nl-NL" sz="2400" dirty="0">
              <a:latin typeface="+mn-lt"/>
            </a:endParaRPr>
          </a:p>
        </p:txBody>
      </p:sp>
      <p:pic>
        <p:nvPicPr>
          <p:cNvPr id="6" name="Tijdelijke aanduiding voor inhoud 4">
            <a:extLst>
              <a:ext uri="{FF2B5EF4-FFF2-40B4-BE49-F238E27FC236}">
                <a16:creationId xmlns:a16="http://schemas.microsoft.com/office/drawing/2014/main" id="{7D354245-5248-4018-8410-EEBC0A102DDC}"/>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4932040" y="5563345"/>
            <a:ext cx="3782244" cy="739826"/>
          </a:xfrm>
        </p:spPr>
      </p:pic>
      <p:sp>
        <p:nvSpPr>
          <p:cNvPr id="7" name="Tekstvak 6">
            <a:extLst>
              <a:ext uri="{FF2B5EF4-FFF2-40B4-BE49-F238E27FC236}">
                <a16:creationId xmlns:a16="http://schemas.microsoft.com/office/drawing/2014/main" id="{9CDE0865-9BA4-491C-926C-7FF34238DE08}"/>
              </a:ext>
            </a:extLst>
          </p:cNvPr>
          <p:cNvSpPr txBox="1"/>
          <p:nvPr/>
        </p:nvSpPr>
        <p:spPr>
          <a:xfrm>
            <a:off x="882310" y="5392737"/>
            <a:ext cx="2321538" cy="374571"/>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1600" dirty="0">
                <a:solidFill>
                  <a:srgbClr val="FF0000"/>
                </a:solidFill>
              </a:rPr>
              <a:t>Extra uitzoek-opdrachten</a:t>
            </a:r>
          </a:p>
        </p:txBody>
      </p:sp>
      <p:sp>
        <p:nvSpPr>
          <p:cNvPr id="8" name="Tekstvak 7">
            <a:extLst>
              <a:ext uri="{FF2B5EF4-FFF2-40B4-BE49-F238E27FC236}">
                <a16:creationId xmlns:a16="http://schemas.microsoft.com/office/drawing/2014/main" id="{6486450F-69DE-4C84-AAF1-4B235BCEBF3D}"/>
              </a:ext>
            </a:extLst>
          </p:cNvPr>
          <p:cNvSpPr txBox="1"/>
          <p:nvPr/>
        </p:nvSpPr>
        <p:spPr>
          <a:xfrm>
            <a:off x="895183" y="4725144"/>
            <a:ext cx="2036409" cy="519351"/>
          </a:xfrm>
          <a:prstGeom prst="wedgeEllipseCallout">
            <a:avLst>
              <a:gd name="adj1" fmla="val 71846"/>
              <a:gd name="adj2" fmla="val -42754"/>
            </a:avLst>
          </a:prstGeom>
          <a:solidFill>
            <a:schemeClr val="bg2"/>
          </a:solidFill>
          <a:ln w="28575">
            <a:solidFill>
              <a:srgbClr val="FF0000"/>
            </a:solidFill>
          </a:ln>
          <a:effectLst/>
        </p:spPr>
        <p:txBody>
          <a:bodyPr wrap="square" rtlCol="0">
            <a:spAutoFit/>
          </a:bodyPr>
          <a:lstStyle/>
          <a:p>
            <a:pPr algn="ctr"/>
            <a:r>
              <a:rPr lang="nl-NL" dirty="0">
                <a:solidFill>
                  <a:srgbClr val="FF0000"/>
                </a:solidFill>
              </a:rPr>
              <a:t>vragen</a:t>
            </a:r>
          </a:p>
        </p:txBody>
      </p:sp>
      <p:sp>
        <p:nvSpPr>
          <p:cNvPr id="9" name="Titel 8">
            <a:extLst>
              <a:ext uri="{FF2B5EF4-FFF2-40B4-BE49-F238E27FC236}">
                <a16:creationId xmlns:a16="http://schemas.microsoft.com/office/drawing/2014/main" id="{12E3EA34-7125-4F85-BB5A-378C4382D5F5}"/>
              </a:ext>
            </a:extLst>
          </p:cNvPr>
          <p:cNvSpPr>
            <a:spLocks noGrp="1"/>
          </p:cNvSpPr>
          <p:nvPr>
            <p:ph type="title"/>
          </p:nvPr>
        </p:nvSpPr>
        <p:spPr/>
        <p:txBody>
          <a:bodyPr/>
          <a:lstStyle/>
          <a:p>
            <a:endParaRPr lang="nl-NL"/>
          </a:p>
        </p:txBody>
      </p:sp>
      <p:sp>
        <p:nvSpPr>
          <p:cNvPr id="10" name="Rechthoek: afgeronde hoeken 9">
            <a:extLst>
              <a:ext uri="{FF2B5EF4-FFF2-40B4-BE49-F238E27FC236}">
                <a16:creationId xmlns:a16="http://schemas.microsoft.com/office/drawing/2014/main" id="{F8FA07A6-6F80-49CD-BEB2-26F4B1875AB5}"/>
              </a:ext>
            </a:extLst>
          </p:cNvPr>
          <p:cNvSpPr/>
          <p:nvPr/>
        </p:nvSpPr>
        <p:spPr>
          <a:xfrm>
            <a:off x="607975" y="609985"/>
            <a:ext cx="7891089" cy="715089"/>
          </a:xfrm>
          <a:prstGeom prst="roundRect">
            <a:avLst/>
          </a:prstGeom>
          <a:solidFill>
            <a:srgbClr val="74A4A9"/>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2400" dirty="0">
                <a:solidFill>
                  <a:schemeClr val="bg1"/>
                </a:solidFill>
              </a:rPr>
              <a:t>Rariteitenkabinet  LES 3</a:t>
            </a:r>
            <a:r>
              <a:rPr lang="nl-NL" sz="2000" dirty="0">
                <a:solidFill>
                  <a:schemeClr val="bg1"/>
                </a:solidFill>
              </a:rPr>
              <a:t>  </a:t>
            </a:r>
            <a:r>
              <a:rPr lang="nl-NL" sz="3600" dirty="0">
                <a:solidFill>
                  <a:schemeClr val="bg1"/>
                </a:solidFill>
              </a:rPr>
              <a:t>herbarium</a:t>
            </a:r>
            <a:endParaRPr lang="nl-NL" dirty="0">
              <a:solidFill>
                <a:schemeClr val="bg1"/>
              </a:solidFill>
            </a:endParaRPr>
          </a:p>
        </p:txBody>
      </p:sp>
      <p:pic>
        <p:nvPicPr>
          <p:cNvPr id="2" name="Opgenomen geluid">
            <a:hlinkClick r:id="" action="ppaction://media"/>
            <a:extLst>
              <a:ext uri="{FF2B5EF4-FFF2-40B4-BE49-F238E27FC236}">
                <a16:creationId xmlns:a16="http://schemas.microsoft.com/office/drawing/2014/main" id="{2F72B8E9-FC1F-4750-9D8D-B340228F7C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13891" y="723847"/>
            <a:ext cx="487363" cy="487363"/>
          </a:xfrm>
          <a:prstGeom prst="rect">
            <a:avLst/>
          </a:prstGeom>
        </p:spPr>
      </p:pic>
      <p:pic>
        <p:nvPicPr>
          <p:cNvPr id="4" name="Audio 3">
            <a:hlinkClick r:id="" action="ppaction://media"/>
            <a:extLst>
              <a:ext uri="{FF2B5EF4-FFF2-40B4-BE49-F238E27FC236}">
                <a16:creationId xmlns:a16="http://schemas.microsoft.com/office/drawing/2014/main" id="{E0A7C260-361F-9345-98E9-859D9CC6609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8544814"/>
      </p:ext>
    </p:extLst>
  </p:cSld>
  <p:clrMapOvr>
    <a:masterClrMapping/>
  </p:clrMapOvr>
  <mc:AlternateContent xmlns:mc="http://schemas.openxmlformats.org/markup-compatibility/2006">
    <mc:Choice xmlns:p14="http://schemas.microsoft.com/office/powerpoint/2010/main" Requires="p14">
      <p:transition spd="slow" p14:dur="2000" advTm="23416"/>
    </mc:Choice>
    <mc:Fallback>
      <p:transition spd="slow" advTm="2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2" objId="2"/>
        <p14:stopEvt time="1966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19274-69B5-4256-89AE-AB787BA7CC5A}"/>
              </a:ext>
            </a:extLst>
          </p:cNvPr>
          <p:cNvSpPr>
            <a:spLocks noGrp="1"/>
          </p:cNvSpPr>
          <p:nvPr>
            <p:ph type="title"/>
          </p:nvPr>
        </p:nvSpPr>
        <p:spPr>
          <a:xfrm>
            <a:off x="628650" y="151710"/>
            <a:ext cx="7886700" cy="1325563"/>
          </a:xfrm>
        </p:spPr>
        <p:txBody>
          <a:bodyPr/>
          <a:lstStyle/>
          <a:p>
            <a:r>
              <a:rPr lang="nl-NL" dirty="0"/>
              <a:t>Herbarium = plantenverzameling</a:t>
            </a:r>
          </a:p>
        </p:txBody>
      </p:sp>
      <p:pic>
        <p:nvPicPr>
          <p:cNvPr id="1026" name="Picture 2">
            <a:extLst>
              <a:ext uri="{FF2B5EF4-FFF2-40B4-BE49-F238E27FC236}">
                <a16:creationId xmlns:a16="http://schemas.microsoft.com/office/drawing/2014/main" id="{17A134CF-8131-4E96-BFD3-11776B04C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68760"/>
            <a:ext cx="9144000" cy="4562475"/>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EE8EDC36-46B0-4E75-8B1C-6E26E00922A0}"/>
              </a:ext>
            </a:extLst>
          </p:cNvPr>
          <p:cNvSpPr>
            <a:spLocks noGrp="1"/>
          </p:cNvSpPr>
          <p:nvPr>
            <p:ph idx="1"/>
          </p:nvPr>
        </p:nvSpPr>
        <p:spPr/>
        <p:txBody>
          <a:bodyPr/>
          <a:lstStyle/>
          <a:p>
            <a:endParaRPr lang="nl-NL" dirty="0"/>
          </a:p>
        </p:txBody>
      </p:sp>
      <p:sp>
        <p:nvSpPr>
          <p:cNvPr id="9" name="Tekstvak 8">
            <a:extLst>
              <a:ext uri="{FF2B5EF4-FFF2-40B4-BE49-F238E27FC236}">
                <a16:creationId xmlns:a16="http://schemas.microsoft.com/office/drawing/2014/main" id="{9CFD56AD-3B08-468C-A67C-5ECBD088649B}"/>
              </a:ext>
            </a:extLst>
          </p:cNvPr>
          <p:cNvSpPr txBox="1"/>
          <p:nvPr/>
        </p:nvSpPr>
        <p:spPr>
          <a:xfrm>
            <a:off x="2231740" y="5989677"/>
            <a:ext cx="4860540" cy="408623"/>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dirty="0">
                <a:solidFill>
                  <a:srgbClr val="0070C0"/>
                </a:solidFill>
                <a:sym typeface="Webdings" panose="05030102010509060703" pitchFamily="18" charset="2"/>
              </a:rPr>
              <a:t> </a:t>
            </a:r>
            <a:r>
              <a:rPr lang="nl-NL" sz="1600" dirty="0">
                <a:solidFill>
                  <a:srgbClr val="FF0000"/>
                </a:solidFill>
              </a:rPr>
              <a:t>Past een tomaat in een boek? </a:t>
            </a:r>
            <a:r>
              <a:rPr lang="nl-NL" sz="1600" dirty="0">
                <a:solidFill>
                  <a:srgbClr val="FF0000"/>
                </a:solidFill>
                <a:hlinkClick r:id="rId7"/>
              </a:rPr>
              <a:t>Hier</a:t>
            </a:r>
            <a:r>
              <a:rPr lang="nl-NL" sz="1600" dirty="0">
                <a:solidFill>
                  <a:srgbClr val="FF0000"/>
                </a:solidFill>
              </a:rPr>
              <a:t> vind je het bewijs</a:t>
            </a:r>
          </a:p>
        </p:txBody>
      </p:sp>
      <p:pic>
        <p:nvPicPr>
          <p:cNvPr id="10" name="Opgenomen geluid">
            <a:hlinkClick r:id="" action="ppaction://media"/>
            <a:extLst>
              <a:ext uri="{FF2B5EF4-FFF2-40B4-BE49-F238E27FC236}">
                <a16:creationId xmlns:a16="http://schemas.microsoft.com/office/drawing/2014/main" id="{114C7541-033B-472F-8EF2-C47D4BE76C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7987" y="363540"/>
            <a:ext cx="487363" cy="487363"/>
          </a:xfrm>
          <a:prstGeom prst="rect">
            <a:avLst/>
          </a:prstGeom>
        </p:spPr>
      </p:pic>
      <p:pic>
        <p:nvPicPr>
          <p:cNvPr id="3" name="Audio 2">
            <a:hlinkClick r:id="" action="ppaction://media"/>
            <a:extLst>
              <a:ext uri="{FF2B5EF4-FFF2-40B4-BE49-F238E27FC236}">
                <a16:creationId xmlns:a16="http://schemas.microsoft.com/office/drawing/2014/main" id="{4F70D016-B72A-D447-AC48-92F51E7E88B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89872628"/>
      </p:ext>
    </p:extLst>
  </p:cSld>
  <p:clrMapOvr>
    <a:masterClrMapping/>
  </p:clrMapOvr>
  <mc:AlternateContent xmlns:mc="http://schemas.openxmlformats.org/markup-compatibility/2006">
    <mc:Choice xmlns:p14="http://schemas.microsoft.com/office/powerpoint/2010/main" Requires="p14">
      <p:transition spd="slow" p14:dur="2000" advTm="36536"/>
    </mc:Choice>
    <mc:Fallback>
      <p:transition spd="slow" advTm="3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5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14" objId="10"/>
        <p14:stopEvt time="33862"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468BC-354E-42EA-B254-B1AC3C00C07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D05527A-A46C-4474-A5B2-0555B337539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716016" y="-10552"/>
            <a:ext cx="5143499" cy="6858000"/>
          </a:xfrm>
        </p:spPr>
      </p:pic>
      <p:pic>
        <p:nvPicPr>
          <p:cNvPr id="5122" name="Picture 2" descr="Afbeeldingsresultaat voor bloemen drogen">
            <a:extLst>
              <a:ext uri="{FF2B5EF4-FFF2-40B4-BE49-F238E27FC236}">
                <a16:creationId xmlns:a16="http://schemas.microsoft.com/office/drawing/2014/main" id="{F085432E-9E9A-4F29-9AC8-C6476B4E4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192" y="-61508"/>
            <a:ext cx="5234147" cy="698101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610836C-B602-47E5-8B21-DF7956C63394}"/>
              </a:ext>
            </a:extLst>
          </p:cNvPr>
          <p:cNvSpPr txBox="1"/>
          <p:nvPr/>
        </p:nvSpPr>
        <p:spPr>
          <a:xfrm>
            <a:off x="41641" y="365126"/>
            <a:ext cx="4320480" cy="442674"/>
          </a:xfrm>
          <a:prstGeom prst="wedgeRoundRectCallout">
            <a:avLst>
              <a:gd name="adj1" fmla="val -49137"/>
              <a:gd name="adj2" fmla="val 2078"/>
              <a:gd name="adj3" fmla="val 16667"/>
            </a:avLst>
          </a:prstGeom>
          <a:solidFill>
            <a:srgbClr val="FFFF00"/>
          </a:solidFill>
          <a:ln w="28575">
            <a:solidFill>
              <a:srgbClr val="FF0000"/>
            </a:solidFill>
          </a:ln>
          <a:effectLst/>
        </p:spPr>
        <p:txBody>
          <a:bodyPr wrap="square" rtlCol="0">
            <a:spAutoFit/>
          </a:bodyPr>
          <a:lstStyle/>
          <a:p>
            <a:r>
              <a:rPr lang="nl-NL" sz="2000" dirty="0">
                <a:solidFill>
                  <a:srgbClr val="0070C0"/>
                </a:solidFill>
                <a:sym typeface="Webdings" panose="05030102010509060703" pitchFamily="18" charset="2"/>
              </a:rPr>
              <a:t></a:t>
            </a:r>
            <a:r>
              <a:rPr lang="nl-NL" sz="1600" dirty="0">
                <a:solidFill>
                  <a:srgbClr val="FF0000"/>
                </a:solidFill>
              </a:rPr>
              <a:t>Zelf ook een herbarium maken? </a:t>
            </a:r>
            <a:r>
              <a:rPr lang="nl-NL" sz="1600" dirty="0">
                <a:solidFill>
                  <a:srgbClr val="FF0000"/>
                </a:solidFill>
                <a:hlinkClick r:id="rId8"/>
              </a:rPr>
              <a:t>Zo doe je dat</a:t>
            </a:r>
            <a:endParaRPr lang="nl-NL" sz="1600" dirty="0">
              <a:solidFill>
                <a:srgbClr val="FF0000"/>
              </a:solidFill>
            </a:endParaRPr>
          </a:p>
        </p:txBody>
      </p:sp>
      <p:pic>
        <p:nvPicPr>
          <p:cNvPr id="8" name="Opgenomen geluid">
            <a:hlinkClick r:id="" action="ppaction://media"/>
            <a:extLst>
              <a:ext uri="{FF2B5EF4-FFF2-40B4-BE49-F238E27FC236}">
                <a16:creationId xmlns:a16="http://schemas.microsoft.com/office/drawing/2014/main" id="{5608ABD5-1D86-4A2E-87B3-8204A304B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7891" y="342781"/>
            <a:ext cx="487363" cy="487363"/>
          </a:xfrm>
          <a:prstGeom prst="rect">
            <a:avLst/>
          </a:prstGeom>
        </p:spPr>
      </p:pic>
      <p:pic>
        <p:nvPicPr>
          <p:cNvPr id="3" name="Audio 2">
            <a:hlinkClick r:id="" action="ppaction://media"/>
            <a:extLst>
              <a:ext uri="{FF2B5EF4-FFF2-40B4-BE49-F238E27FC236}">
                <a16:creationId xmlns:a16="http://schemas.microsoft.com/office/drawing/2014/main" id="{9ACD0E7A-C524-204B-91AC-ABBC5969CF7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0223340"/>
      </p:ext>
    </p:extLst>
  </p:cSld>
  <p:clrMapOvr>
    <a:masterClrMapping/>
  </p:clrMapOvr>
  <mc:AlternateContent xmlns:mc="http://schemas.openxmlformats.org/markup-compatibility/2006">
    <mc:Choice xmlns:p14="http://schemas.microsoft.com/office/powerpoint/2010/main" Requires="p14">
      <p:transition spd="slow" p14:dur="2000" advTm="20164"/>
    </mc:Choice>
    <mc:Fallback>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1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6" objId="8"/>
        <p14:stopEvt time="19558"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44000" cy="5815585"/>
          </a:xfrm>
        </p:spPr>
      </p:pic>
      <p:sp>
        <p:nvSpPr>
          <p:cNvPr id="5" name="Titel 2"/>
          <p:cNvSpPr txBox="1">
            <a:spLocks/>
          </p:cNvSpPr>
          <p:nvPr/>
        </p:nvSpPr>
        <p:spPr>
          <a:xfrm>
            <a:off x="365448" y="5661248"/>
            <a:ext cx="864096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2400" dirty="0">
                <a:effectLst/>
              </a:rPr>
              <a:t>Een </a:t>
            </a:r>
            <a:r>
              <a:rPr lang="nl-NL" sz="2400" b="1" dirty="0">
                <a:effectLst/>
              </a:rPr>
              <a:t>botanische</a:t>
            </a:r>
            <a:r>
              <a:rPr lang="nl-NL" sz="2400" dirty="0">
                <a:effectLst/>
              </a:rPr>
              <a:t> tekening van verschillende planten </a:t>
            </a:r>
          </a:p>
        </p:txBody>
      </p:sp>
      <p:sp>
        <p:nvSpPr>
          <p:cNvPr id="6" name="Tekstvak 5">
            <a:extLst>
              <a:ext uri="{FF2B5EF4-FFF2-40B4-BE49-F238E27FC236}">
                <a16:creationId xmlns:a16="http://schemas.microsoft.com/office/drawing/2014/main" id="{C6EDBD9E-2327-4D77-AEC5-ABCD0B7C3FE8}"/>
              </a:ext>
            </a:extLst>
          </p:cNvPr>
          <p:cNvSpPr txBox="1"/>
          <p:nvPr/>
        </p:nvSpPr>
        <p:spPr>
          <a:xfrm rot="20707664">
            <a:off x="3390641" y="3482703"/>
            <a:ext cx="2100135" cy="1168539"/>
          </a:xfrm>
          <a:prstGeom prst="wedgeEllipseCallout">
            <a:avLst>
              <a:gd name="adj1" fmla="val 74522"/>
              <a:gd name="adj2" fmla="val 61310"/>
            </a:avLst>
          </a:prstGeom>
          <a:solidFill>
            <a:schemeClr val="bg2"/>
          </a:solidFill>
          <a:ln w="28575">
            <a:solidFill>
              <a:srgbClr val="FF0000"/>
            </a:solidFill>
          </a:ln>
          <a:effectLst/>
        </p:spPr>
        <p:txBody>
          <a:bodyPr wrap="square" rtlCol="0">
            <a:spAutoFit/>
          </a:bodyPr>
          <a:lstStyle/>
          <a:p>
            <a:pPr algn="ctr"/>
            <a:r>
              <a:rPr lang="nl-NL" sz="1600" dirty="0">
                <a:solidFill>
                  <a:srgbClr val="FF0000"/>
                </a:solidFill>
              </a:rPr>
              <a:t>zie jij wat er niet klopt aan de tekening?</a:t>
            </a:r>
          </a:p>
        </p:txBody>
      </p:sp>
      <p:pic>
        <p:nvPicPr>
          <p:cNvPr id="7" name="Opgenomen geluid">
            <a:hlinkClick r:id="" action="ppaction://media"/>
            <a:extLst>
              <a:ext uri="{FF2B5EF4-FFF2-40B4-BE49-F238E27FC236}">
                <a16:creationId xmlns:a16="http://schemas.microsoft.com/office/drawing/2014/main" id="{E32CC3AF-7ABB-401D-BB01-C6ED80FFD3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852430" y="476672"/>
            <a:ext cx="636985" cy="636985"/>
          </a:xfrm>
          <a:prstGeom prst="rect">
            <a:avLst/>
          </a:prstGeom>
        </p:spPr>
      </p:pic>
      <p:pic>
        <p:nvPicPr>
          <p:cNvPr id="2" name="Audio 1">
            <a:hlinkClick r:id="" action="ppaction://media"/>
            <a:extLst>
              <a:ext uri="{FF2B5EF4-FFF2-40B4-BE49-F238E27FC236}">
                <a16:creationId xmlns:a16="http://schemas.microsoft.com/office/drawing/2014/main" id="{6EB9FDF7-C698-4644-B240-E1B310243F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88159222"/>
      </p:ext>
    </p:extLst>
  </p:cSld>
  <p:clrMapOvr>
    <a:masterClrMapping/>
  </p:clrMapOvr>
  <mc:AlternateContent xmlns:mc="http://schemas.openxmlformats.org/markup-compatibility/2006">
    <mc:Choice xmlns:p14="http://schemas.microsoft.com/office/powerpoint/2010/main" Requires="p14">
      <p:transition spd="slow" p14:dur="2000" advTm="22211"/>
    </mc:Choice>
    <mc:Fallback>
      <p:transition spd="slow" advTm="2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3" objId="7"/>
        <p14:stopEvt time="17140"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NL"/>
          </a:p>
        </p:txBody>
      </p:sp>
      <p:sp>
        <p:nvSpPr>
          <p:cNvPr id="2" name="Tijdelijke aanduiding voor inhoud 1"/>
          <p:cNvSpPr>
            <a:spLocks noGrp="1"/>
          </p:cNvSpPr>
          <p:nvPr>
            <p:ph idx="1"/>
          </p:nvPr>
        </p:nvSpPr>
        <p:spPr/>
        <p:txBody>
          <a:bodyPr/>
          <a:lstStyle/>
          <a:p>
            <a:endParaRPr lang="nl-NL" dirty="0"/>
          </a:p>
        </p:txBody>
      </p:sp>
      <p:pic>
        <p:nvPicPr>
          <p:cNvPr id="4100" name="Picture 4" descr="https://s-media-cache-ak0.pinimg.com/736x/9d/e5/53/9de5533de9cbe2acbb3fcdefebc64bad.jpg"/>
          <p:cNvPicPr>
            <a:picLocks noChangeAspect="1" noChangeArrowheads="1"/>
          </p:cNvPicPr>
          <p:nvPr/>
        </p:nvPicPr>
        <p:blipFill rotWithShape="1">
          <a:blip r:embed="rId7">
            <a:extLst>
              <a:ext uri="{28A0092B-C50C-407E-A947-70E740481C1C}">
                <a14:useLocalDpi xmlns:a14="http://schemas.microsoft.com/office/drawing/2010/main" val="0"/>
              </a:ext>
            </a:extLst>
          </a:blip>
          <a:srcRect l="4438" t="2780" r="2367" b="2776"/>
          <a:stretch/>
        </p:blipFill>
        <p:spPr bwMode="auto">
          <a:xfrm>
            <a:off x="4266990" y="-31744"/>
            <a:ext cx="4877010" cy="688974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aletti11\Documents\HartenHave\tulp\maria.jpg"/>
          <p:cNvPicPr>
            <a:picLocks noChangeAspect="1" noChangeArrowheads="1"/>
          </p:cNvPicPr>
          <p:nvPr/>
        </p:nvPicPr>
        <p:blipFill rotWithShape="1">
          <a:blip r:embed="rId8">
            <a:extLst>
              <a:ext uri="{28A0092B-C50C-407E-A947-70E740481C1C}">
                <a14:useLocalDpi xmlns:a14="http://schemas.microsoft.com/office/drawing/2010/main" val="0"/>
              </a:ext>
            </a:extLst>
          </a:blip>
          <a:srcRect l="12789" r="7764" b="3281"/>
          <a:stretch/>
        </p:blipFill>
        <p:spPr bwMode="auto">
          <a:xfrm>
            <a:off x="0" y="1"/>
            <a:ext cx="428396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a:extLst>
              <a:ext uri="{FF2B5EF4-FFF2-40B4-BE49-F238E27FC236}">
                <a16:creationId xmlns:a16="http://schemas.microsoft.com/office/drawing/2014/main" id="{343B2B74-E667-4866-B194-CF207FF113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71668" y="365125"/>
            <a:ext cx="487363" cy="487363"/>
          </a:xfrm>
          <a:prstGeom prst="rect">
            <a:avLst/>
          </a:prstGeom>
        </p:spPr>
      </p:pic>
      <p:pic>
        <p:nvPicPr>
          <p:cNvPr id="4" name="Audio 3">
            <a:hlinkClick r:id="" action="ppaction://media"/>
            <a:extLst>
              <a:ext uri="{FF2B5EF4-FFF2-40B4-BE49-F238E27FC236}">
                <a16:creationId xmlns:a16="http://schemas.microsoft.com/office/drawing/2014/main" id="{8BE83342-AFA1-8145-9E22-02144012BC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00403562"/>
      </p:ext>
    </p:extLst>
  </p:cSld>
  <p:clrMapOvr>
    <a:masterClrMapping/>
  </p:clrMapOvr>
  <mc:AlternateContent xmlns:mc="http://schemas.openxmlformats.org/markup-compatibility/2006">
    <mc:Choice xmlns:p14="http://schemas.microsoft.com/office/powerpoint/2010/main" Requires="p14">
      <p:transition spd="slow" p14:dur="2000" advTm="17024"/>
    </mc:Choice>
    <mc:Fallback>
      <p:transition spd="slow" advTm="1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1" objId="5"/>
        <p14:stopEvt time="11658"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D0A7A6-F66D-4FE6-A7F2-0F48502FF465}"/>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C0ED004D-EA28-4CC8-939E-DA4D727C4A5E}"/>
              </a:ext>
            </a:extLst>
          </p:cNvPr>
          <p:cNvPicPr>
            <a:picLocks noGrp="1" noChangeAspect="1"/>
          </p:cNvPicPr>
          <p:nvPr>
            <p:ph idx="1"/>
          </p:nvPr>
        </p:nvPicPr>
        <p:blipFill rotWithShape="1">
          <a:blip r:embed="rId7">
            <a:extLst>
              <a:ext uri="{BEBA8EAE-BF5A-486C-A8C5-ECC9F3942E4B}">
                <a14:imgProps xmlns:a14="http://schemas.microsoft.com/office/drawing/2010/main">
                  <a14:imgLayer r:embed="rId8">
                    <a14:imgEffect>
                      <a14:brightnessContrast contrast="41000"/>
                    </a14:imgEffect>
                  </a14:imgLayer>
                </a14:imgProps>
              </a:ext>
              <a:ext uri="{28A0092B-C50C-407E-A947-70E740481C1C}">
                <a14:useLocalDpi xmlns:a14="http://schemas.microsoft.com/office/drawing/2010/main" val="0"/>
              </a:ext>
            </a:extLst>
          </a:blip>
          <a:srcRect l="11869" t="11852" r="34262" b="15345"/>
          <a:stretch/>
        </p:blipFill>
        <p:spPr>
          <a:xfrm>
            <a:off x="2763006" y="967473"/>
            <a:ext cx="6566124" cy="4785480"/>
          </a:xfrm>
        </p:spPr>
      </p:pic>
      <p:pic>
        <p:nvPicPr>
          <p:cNvPr id="4098" name="Picture 2" descr="Afbeeldingsresultaat voor joris hoefnagel">
            <a:extLst>
              <a:ext uri="{FF2B5EF4-FFF2-40B4-BE49-F238E27FC236}">
                <a16:creationId xmlns:a16="http://schemas.microsoft.com/office/drawing/2014/main" id="{01760520-018E-4763-BF18-F4C26145AC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 y="959280"/>
            <a:ext cx="2770923" cy="4774513"/>
          </a:xfrm>
          <a:prstGeom prst="rect">
            <a:avLst/>
          </a:prstGeom>
          <a:noFill/>
          <a:extLst>
            <a:ext uri="{909E8E84-426E-40DD-AFC4-6F175D3DCCD1}">
              <a14:hiddenFill xmlns:a14="http://schemas.microsoft.com/office/drawing/2010/main">
                <a:solidFill>
                  <a:srgbClr val="FFFFFF"/>
                </a:solidFill>
              </a14:hiddenFill>
            </a:ext>
          </a:extLst>
        </p:spPr>
      </p:pic>
      <p:pic>
        <p:nvPicPr>
          <p:cNvPr id="6" name="Opgenomen geluid">
            <a:hlinkClick r:id="" action="ppaction://media"/>
            <a:extLst>
              <a:ext uri="{FF2B5EF4-FFF2-40B4-BE49-F238E27FC236}">
                <a16:creationId xmlns:a16="http://schemas.microsoft.com/office/drawing/2014/main" id="{1491668F-8A36-4432-B2F3-A25609CD74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27987" y="299220"/>
            <a:ext cx="487363" cy="487363"/>
          </a:xfrm>
          <a:prstGeom prst="rect">
            <a:avLst/>
          </a:prstGeom>
        </p:spPr>
      </p:pic>
      <p:pic>
        <p:nvPicPr>
          <p:cNvPr id="3" name="Audio 2">
            <a:hlinkClick r:id="" action="ppaction://media"/>
            <a:extLst>
              <a:ext uri="{FF2B5EF4-FFF2-40B4-BE49-F238E27FC236}">
                <a16:creationId xmlns:a16="http://schemas.microsoft.com/office/drawing/2014/main" id="{0307D0CB-1061-6F4D-A8FD-EB75CD85146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7673319"/>
      </p:ext>
    </p:extLst>
  </p:cSld>
  <p:clrMapOvr>
    <a:masterClrMapping/>
  </p:clrMapOvr>
  <mc:AlternateContent xmlns:mc="http://schemas.openxmlformats.org/markup-compatibility/2006">
    <mc:Choice xmlns:p14="http://schemas.microsoft.com/office/powerpoint/2010/main" Requires="p14">
      <p:transition spd="slow" p14:dur="2000" advTm="18618"/>
    </mc:Choice>
    <mc:Fallback>
      <p:transition spd="slow" advTm="18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8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6" objId="6"/>
        <p14:stopEvt time="13104"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63120-E4B2-4DFC-9BE8-DB25BD617988}"/>
              </a:ext>
            </a:extLst>
          </p:cNvPr>
          <p:cNvSpPr>
            <a:spLocks noGrp="1"/>
          </p:cNvSpPr>
          <p:nvPr>
            <p:ph type="title"/>
          </p:nvPr>
        </p:nvSpPr>
        <p:spPr/>
        <p:txBody>
          <a:bodyPr/>
          <a:lstStyle/>
          <a:p>
            <a:endParaRPr lang="nl-NL" dirty="0"/>
          </a:p>
        </p:txBody>
      </p:sp>
      <p:pic>
        <p:nvPicPr>
          <p:cNvPr id="5" name="Tijdelijke aanduiding voor inhoud 4">
            <a:extLst>
              <a:ext uri="{FF2B5EF4-FFF2-40B4-BE49-F238E27FC236}">
                <a16:creationId xmlns:a16="http://schemas.microsoft.com/office/drawing/2014/main" id="{DAA80C70-E681-49C9-B0EC-65CCAC14B44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3479" t="14533" r="34480" b="10971"/>
          <a:stretch/>
        </p:blipFill>
        <p:spPr>
          <a:xfrm>
            <a:off x="0" y="-17548"/>
            <a:ext cx="9143999" cy="7058526"/>
          </a:xfrm>
        </p:spPr>
      </p:pic>
      <p:pic>
        <p:nvPicPr>
          <p:cNvPr id="7" name="Opgenomen geluid">
            <a:hlinkClick r:id="" action="ppaction://media"/>
            <a:extLst>
              <a:ext uri="{FF2B5EF4-FFF2-40B4-BE49-F238E27FC236}">
                <a16:creationId xmlns:a16="http://schemas.microsoft.com/office/drawing/2014/main" id="{6E8F93CB-1D08-4AB9-A087-E979F75480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7027" y="260648"/>
            <a:ext cx="487363" cy="487363"/>
          </a:xfrm>
          <a:prstGeom prst="rect">
            <a:avLst/>
          </a:prstGeom>
        </p:spPr>
      </p:pic>
      <p:pic>
        <p:nvPicPr>
          <p:cNvPr id="3" name="Audio 2">
            <a:hlinkClick r:id="" action="ppaction://media"/>
            <a:extLst>
              <a:ext uri="{FF2B5EF4-FFF2-40B4-BE49-F238E27FC236}">
                <a16:creationId xmlns:a16="http://schemas.microsoft.com/office/drawing/2014/main" id="{67D7E92C-10F8-6044-B9BD-A65DF0C7A86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985270"/>
      </p:ext>
    </p:extLst>
  </p:cSld>
  <p:clrMapOvr>
    <a:masterClrMapping/>
  </p:clrMapOvr>
  <mc:AlternateContent xmlns:mc="http://schemas.openxmlformats.org/markup-compatibility/2006">
    <mc:Choice xmlns:p14="http://schemas.microsoft.com/office/powerpoint/2010/main" Requires="p14">
      <p:transition spd="slow" p14:dur="2000" advTm="21733"/>
    </mc:Choice>
    <mc:Fallback>
      <p:transition spd="slow" advTm="2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4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4" objId="7"/>
        <p14:stopEvt time="14811"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29064B-7087-46BE-B984-CA60F43668A0}"/>
              </a:ext>
            </a:extLst>
          </p:cNvPr>
          <p:cNvSpPr>
            <a:spLocks noGrp="1"/>
          </p:cNvSpPr>
          <p:nvPr>
            <p:ph type="title"/>
          </p:nvPr>
        </p:nvSpPr>
        <p:spPr>
          <a:xfrm>
            <a:off x="539552" y="-99392"/>
            <a:ext cx="7886700" cy="1325563"/>
          </a:xfrm>
        </p:spPr>
        <p:txBody>
          <a:bodyPr/>
          <a:lstStyle/>
          <a:p>
            <a:r>
              <a:rPr lang="nl-NL" dirty="0"/>
              <a:t>tulpenboek</a:t>
            </a:r>
          </a:p>
        </p:txBody>
      </p:sp>
      <p:sp>
        <p:nvSpPr>
          <p:cNvPr id="2" name="Tijdelijke aanduiding voor inhoud 1">
            <a:extLst>
              <a:ext uri="{FF2B5EF4-FFF2-40B4-BE49-F238E27FC236}">
                <a16:creationId xmlns:a16="http://schemas.microsoft.com/office/drawing/2014/main" id="{1A01DA85-B8BA-4CFA-AAEB-108EF48AC6B0}"/>
              </a:ext>
            </a:extLst>
          </p:cNvPr>
          <p:cNvSpPr>
            <a:spLocks noGrp="1"/>
          </p:cNvSpPr>
          <p:nvPr>
            <p:ph idx="1"/>
          </p:nvPr>
        </p:nvSpPr>
        <p:spPr/>
        <p:txBody>
          <a:bodyPr/>
          <a:lstStyle/>
          <a:p>
            <a:endParaRPr lang="nl-NL"/>
          </a:p>
        </p:txBody>
      </p:sp>
      <p:pic>
        <p:nvPicPr>
          <p:cNvPr id="2052" name="Picture 4" descr="Afbeeldingsresultaat voor tulpen schilderij 17e eeuw&quot;">
            <a:extLst>
              <a:ext uri="{FF2B5EF4-FFF2-40B4-BE49-F238E27FC236}">
                <a16:creationId xmlns:a16="http://schemas.microsoft.com/office/drawing/2014/main" id="{8C23FE51-41B7-4CDA-8086-E11A071E9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51706"/>
            <a:ext cx="9144000" cy="6099175"/>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a:extLst>
              <a:ext uri="{FF2B5EF4-FFF2-40B4-BE49-F238E27FC236}">
                <a16:creationId xmlns:a16="http://schemas.microsoft.com/office/drawing/2014/main" id="{E3D12671-B0F4-469F-B016-8A4E785A07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2570" y="352252"/>
            <a:ext cx="487363" cy="487363"/>
          </a:xfrm>
          <a:prstGeom prst="rect">
            <a:avLst/>
          </a:prstGeom>
        </p:spPr>
      </p:pic>
      <p:pic>
        <p:nvPicPr>
          <p:cNvPr id="4" name="Audio 3">
            <a:hlinkClick r:id="" action="ppaction://media"/>
            <a:extLst>
              <a:ext uri="{FF2B5EF4-FFF2-40B4-BE49-F238E27FC236}">
                <a16:creationId xmlns:a16="http://schemas.microsoft.com/office/drawing/2014/main" id="{F245C562-9116-5841-BD6D-0F8F91CD1CF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6410685"/>
      </p:ext>
    </p:extLst>
  </p:cSld>
  <p:clrMapOvr>
    <a:masterClrMapping/>
  </p:clrMapOvr>
  <mc:AlternateContent xmlns:mc="http://schemas.openxmlformats.org/markup-compatibility/2006">
    <mc:Choice xmlns:p14="http://schemas.microsoft.com/office/powerpoint/2010/main" Requires="p14">
      <p:transition spd="slow" p14:dur="2000" advTm="20179"/>
    </mc:Choice>
    <mc:Fallback>
      <p:transition spd="slow" advTm="2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9" objId="5"/>
        <p14:stopEvt time="16916" objId="5"/>
      </p14:showEvtLst>
    </p:ext>
  </p:extLs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95350796A744478F9A92AC87AD6A96" ma:contentTypeVersion="17" ma:contentTypeDescription="Een nieuw document maken." ma:contentTypeScope="" ma:versionID="5a7f07c235dd2ec0bb157f7c019b93c3">
  <xsd:schema xmlns:xsd="http://www.w3.org/2001/XMLSchema" xmlns:xs="http://www.w3.org/2001/XMLSchema" xmlns:p="http://schemas.microsoft.com/office/2006/metadata/properties" xmlns:ns2="ecb154a9-1c54-403e-ad88-42433d69fd9d" xmlns:ns3="8c4f6174-6601-4840-96e9-3b2c1d47ed06" targetNamespace="http://schemas.microsoft.com/office/2006/metadata/properties" ma:root="true" ma:fieldsID="52951d0e526f778989246bb1c24f5e7f" ns2:_="" ns3:_="">
    <xsd:import namespace="ecb154a9-1c54-403e-ad88-42433d69fd9d"/>
    <xsd:import namespace="8c4f6174-6601-4840-96e9-3b2c1d47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b154a9-1c54-403e-ad88-42433d69fd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0bd323f-bf2e-4a03-9a1e-ab46b79c8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f6174-6601-4840-96e9-3b2c1d47ed0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21e098c-2201-419d-aa7d-c5271b66d70a}" ma:internalName="TaxCatchAll" ma:showField="CatchAllData" ma:web="8c4f6174-6601-4840-96e9-3b2c1d47ed0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b154a9-1c54-403e-ad88-42433d69fd9d">
      <Terms xmlns="http://schemas.microsoft.com/office/infopath/2007/PartnerControls"/>
    </lcf76f155ced4ddcb4097134ff3c332f>
    <TaxCatchAll xmlns="8c4f6174-6601-4840-96e9-3b2c1d47ed06" xsi:nil="true"/>
  </documentManagement>
</p:properties>
</file>

<file path=customXml/itemProps1.xml><?xml version="1.0" encoding="utf-8"?>
<ds:datastoreItem xmlns:ds="http://schemas.openxmlformats.org/officeDocument/2006/customXml" ds:itemID="{F5B0C88E-017D-40F9-8E2D-1CECBB4FBD7D}"/>
</file>

<file path=customXml/itemProps2.xml><?xml version="1.0" encoding="utf-8"?>
<ds:datastoreItem xmlns:ds="http://schemas.openxmlformats.org/officeDocument/2006/customXml" ds:itemID="{E6FE49B6-E5D1-4751-905D-06F93F687222}"/>
</file>

<file path=customXml/itemProps3.xml><?xml version="1.0" encoding="utf-8"?>
<ds:datastoreItem xmlns:ds="http://schemas.openxmlformats.org/officeDocument/2006/customXml" ds:itemID="{083B8A58-B018-4808-8391-97AB34DE3E29}"/>
</file>

<file path=docProps/app.xml><?xml version="1.0" encoding="utf-8"?>
<Properties xmlns="http://schemas.openxmlformats.org/officeDocument/2006/extended-properties" xmlns:vt="http://schemas.openxmlformats.org/officeDocument/2006/docPropsVTypes">
  <Template/>
  <TotalTime>26</TotalTime>
  <Words>446</Words>
  <Application>Microsoft Macintosh PowerPoint</Application>
  <PresentationFormat>Diavoorstelling (4:3)</PresentationFormat>
  <Paragraphs>71</Paragraphs>
  <Slides>17</Slides>
  <Notes>6</Notes>
  <HiddenSlides>0</HiddenSlides>
  <MMClips>29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Arial</vt:lpstr>
      <vt:lpstr>Calibri</vt:lpstr>
      <vt:lpstr>Calibri Light</vt:lpstr>
      <vt:lpstr>Webdings</vt:lpstr>
      <vt:lpstr>Kantoorthema</vt:lpstr>
      <vt:lpstr>PowerPoint-presentatie</vt:lpstr>
      <vt:lpstr>PowerPoint-presentatie</vt:lpstr>
      <vt:lpstr>Herbarium = plantenverzameling</vt:lpstr>
      <vt:lpstr>PowerPoint-presentatie</vt:lpstr>
      <vt:lpstr>PowerPoint-presentatie</vt:lpstr>
      <vt:lpstr>PowerPoint-presentatie</vt:lpstr>
      <vt:lpstr>PowerPoint-presentatie</vt:lpstr>
      <vt:lpstr>PowerPoint-presentatie</vt:lpstr>
      <vt:lpstr>tulpenboek</vt:lpstr>
      <vt:lpstr>Tulpengekte</vt:lpstr>
      <vt:lpstr>Zelf een herbarium tekenen</vt:lpstr>
      <vt:lpstr>Bekijk je plant goed</vt:lpstr>
      <vt:lpstr>PowerPoint-presentatie</vt:lpstr>
      <vt:lpstr>PowerPoint-presentatie</vt:lpstr>
      <vt:lpstr>PowerPoint-presentatie</vt:lpstr>
      <vt:lpstr>PowerPoint-presentatie</vt:lpstr>
      <vt:lpstr>antwoorden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Stichting Kunstbedrijf Arnhem - Doreen Hartman</dc:creator>
  <cp:lastModifiedBy>Microsoft Office-gebruiker</cp:lastModifiedBy>
  <cp:revision>98</cp:revision>
  <dcterms:created xsi:type="dcterms:W3CDTF">2013-10-23T12:32:10Z</dcterms:created>
  <dcterms:modified xsi:type="dcterms:W3CDTF">2020-04-07T10:21:47Z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0x010100CD95350796A744478F9A92AC87AD6A96</vt:lpwstr>
  </property>
</Properties>
</file>