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Lst>
  <p:notesMasterIdLst>
    <p:notesMasterId r:id="rId20"/>
  </p:notesMasterIdLst>
  <p:sldIdLst>
    <p:sldId id="296" r:id="rId5"/>
    <p:sldId id="275" r:id="rId6"/>
    <p:sldId id="283" r:id="rId7"/>
    <p:sldId id="276" r:id="rId8"/>
    <p:sldId id="285" r:id="rId9"/>
    <p:sldId id="287" r:id="rId10"/>
    <p:sldId id="288" r:id="rId11"/>
    <p:sldId id="291" r:id="rId12"/>
    <p:sldId id="292" r:id="rId13"/>
    <p:sldId id="282" r:id="rId14"/>
    <p:sldId id="289" r:id="rId15"/>
    <p:sldId id="290" r:id="rId16"/>
    <p:sldId id="293" r:id="rId17"/>
    <p:sldId id="294" r:id="rId18"/>
    <p:sldId id="29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een" initials="D" lastIdx="2" clrIdx="0">
    <p:extLst>
      <p:ext uri="{19B8F6BF-5375-455C-9EA6-DF929625EA0E}">
        <p15:presenceInfo xmlns:p15="http://schemas.microsoft.com/office/powerpoint/2012/main" userId="Dor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4A4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6" autoAdjust="0"/>
    <p:restoredTop sz="94706"/>
  </p:normalViewPr>
  <p:slideViewPr>
    <p:cSldViewPr snapToGrid="0">
      <p:cViewPr varScale="1">
        <p:scale>
          <a:sx n="82" d="100"/>
          <a:sy n="82" d="100"/>
        </p:scale>
        <p:origin x="1944" y="1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4T14:58:49.957" idx="1">
    <p:pos x="10" y="10"/>
    <p:text>De mooiste muntschat ooit in Nederland gevonden? Paul Beliën, klassiek archeoloog en werkzaam als conservator van de Nationale Numismatische Collectie bij De Nederlandsche Bank, hoeft er niet lang over na te denken. Dat was in 1715. Bij Velp.
'Een tabakshandelaar liet er zijn land omspitten. En opeens was het: kloink!', vertelt Beliën.
De arbeiders geloofden hun ogen niet. Het was een muntschat. Goud, munten, sieraden, uit de laat-Romeinse tijd. 'Zoveel, dat het leek alsof ze een stuk gouden plaveisel hadden gevonden', vertelt Beliën. 'Het moeten minstens duizend gouden munten zijn geweest.’
Een goudschat
In 1715 werd bij Velp een goudschat gevonden met onder andere vier grote gouden medaillons. Twee daarvan zijn nog in Nederland, de andere twee in Parijs. Ze zijn waarschijnlijk nooit gebruikt als munten maar meteen bewerkt tot sieraden. Deze medaillons werden gemaakt om cadeau te doen aan iemand.</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5916C-17C5-46EB-97DD-6062360D213D}" type="datetimeFigureOut">
              <a:rPr lang="nl-NL" smtClean="0"/>
              <a:t>22-2-2024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E6963-9FBE-4841-9F69-274A835F96D4}" type="slidenum">
              <a:rPr lang="nl-NL" smtClean="0"/>
              <a:t>‹#›</a:t>
            </a:fld>
            <a:endParaRPr lang="nl-NL"/>
          </a:p>
        </p:txBody>
      </p:sp>
    </p:spTree>
    <p:extLst>
      <p:ext uri="{BB962C8B-B14F-4D97-AF65-F5344CB8AC3E}">
        <p14:creationId xmlns:p14="http://schemas.microsoft.com/office/powerpoint/2010/main" val="39122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mooiste muntschat ooit in Nederland gevonden? Paul </a:t>
            </a:r>
            <a:r>
              <a:rPr lang="nl-NL" dirty="0" err="1"/>
              <a:t>Beliën</a:t>
            </a:r>
            <a:r>
              <a:rPr lang="nl-NL" dirty="0"/>
              <a:t>, klassiek archeoloog en werkzaam als conservator van de Nationale Numismatische Collectie bij De Nederlandsche Bank, hoeft er niet lang over na te denken. Dat was in 1715. Bij Velp.</a:t>
            </a:r>
          </a:p>
          <a:p>
            <a:endParaRPr lang="nl-NL" dirty="0"/>
          </a:p>
          <a:p>
            <a:r>
              <a:rPr lang="nl-NL" dirty="0"/>
              <a:t>'Een tabakshandelaar liet er zijn land omspitten. En opeens was het: </a:t>
            </a:r>
            <a:r>
              <a:rPr lang="nl-NL" dirty="0" err="1"/>
              <a:t>kloink</a:t>
            </a:r>
            <a:r>
              <a:rPr lang="nl-NL" dirty="0"/>
              <a:t>!', vertelt </a:t>
            </a:r>
            <a:r>
              <a:rPr lang="nl-NL" dirty="0" err="1"/>
              <a:t>Beliën</a:t>
            </a:r>
            <a:r>
              <a:rPr lang="nl-NL" dirty="0"/>
              <a:t>.</a:t>
            </a:r>
          </a:p>
          <a:p>
            <a:endParaRPr lang="nl-NL" dirty="0"/>
          </a:p>
          <a:p>
            <a:r>
              <a:rPr lang="nl-NL" dirty="0"/>
              <a:t>De arbeiders geloofden hun ogen niet. Het was een muntschat. Goud, munten, sieraden, uit de laat-Romeinse tijd. 'Zoveel, dat het leek alsof ze een stuk gouden plaveisel hadden gevonden', vertelt </a:t>
            </a:r>
            <a:r>
              <a:rPr lang="nl-NL" dirty="0" err="1"/>
              <a:t>Beliën</a:t>
            </a:r>
            <a:r>
              <a:rPr lang="nl-NL" dirty="0"/>
              <a:t>. 'Het moeten minstens duizend gouden munten zijn geweest.’</a:t>
            </a:r>
          </a:p>
          <a:p>
            <a:r>
              <a:rPr lang="nl-NL" dirty="0"/>
              <a:t>Een goudschat</a:t>
            </a:r>
          </a:p>
          <a:p>
            <a:r>
              <a:rPr lang="nl-NL" dirty="0"/>
              <a:t>In 1715 werd bij Velp een goudschat gevonden met onder andere vier grote gouden medaillons. Twee daarvan zijn nog in Nederland, de andere twee in Parijs. Ze zijn waarschijnlijk nooit gebruikt als munten maar meteen bewerkt tot sieraden. Deze medaillons werden gemaakt om cadeau te doen aan iemand.</a:t>
            </a:r>
          </a:p>
        </p:txBody>
      </p:sp>
      <p:sp>
        <p:nvSpPr>
          <p:cNvPr id="4" name="Tijdelijke aanduiding voor dianummer 3"/>
          <p:cNvSpPr>
            <a:spLocks noGrp="1"/>
          </p:cNvSpPr>
          <p:nvPr>
            <p:ph type="sldNum" sz="quarter" idx="5"/>
          </p:nvPr>
        </p:nvSpPr>
        <p:spPr/>
        <p:txBody>
          <a:bodyPr/>
          <a:lstStyle/>
          <a:p>
            <a:fld id="{B80E6963-9FBE-4841-9F69-274A835F96D4}" type="slidenum">
              <a:rPr lang="nl-NL" smtClean="0"/>
              <a:t>5</a:t>
            </a:fld>
            <a:endParaRPr lang="nl-NL"/>
          </a:p>
        </p:txBody>
      </p:sp>
    </p:spTree>
    <p:extLst>
      <p:ext uri="{BB962C8B-B14F-4D97-AF65-F5344CB8AC3E}">
        <p14:creationId xmlns:p14="http://schemas.microsoft.com/office/powerpoint/2010/main" val="429245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Kop of munt   graaf </a:t>
            </a:r>
            <a:r>
              <a:rPr lang="nl-NL" dirty="0" err="1"/>
              <a:t>otto</a:t>
            </a:r>
            <a:r>
              <a:rPr lang="nl-NL" dirty="0"/>
              <a:t> gaf </a:t>
            </a:r>
            <a:r>
              <a:rPr lang="nl-NL" dirty="0" err="1"/>
              <a:t>arnhem</a:t>
            </a:r>
            <a:r>
              <a:rPr lang="nl-NL" dirty="0"/>
              <a:t> stadsrechten</a:t>
            </a:r>
          </a:p>
        </p:txBody>
      </p:sp>
      <p:sp>
        <p:nvSpPr>
          <p:cNvPr id="4" name="Tijdelijke aanduiding voor dianummer 3"/>
          <p:cNvSpPr>
            <a:spLocks noGrp="1"/>
          </p:cNvSpPr>
          <p:nvPr>
            <p:ph type="sldNum" sz="quarter" idx="5"/>
          </p:nvPr>
        </p:nvSpPr>
        <p:spPr/>
        <p:txBody>
          <a:bodyPr/>
          <a:lstStyle/>
          <a:p>
            <a:fld id="{B80E6963-9FBE-4841-9F69-274A835F96D4}" type="slidenum">
              <a:rPr lang="nl-NL" smtClean="0"/>
              <a:t>7</a:t>
            </a:fld>
            <a:endParaRPr lang="nl-NL"/>
          </a:p>
        </p:txBody>
      </p:sp>
    </p:spTree>
    <p:extLst>
      <p:ext uri="{BB962C8B-B14F-4D97-AF65-F5344CB8AC3E}">
        <p14:creationId xmlns:p14="http://schemas.microsoft.com/office/powerpoint/2010/main" val="46488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80E6963-9FBE-4841-9F69-274A835F96D4}" type="slidenum">
              <a:rPr lang="nl-NL" smtClean="0"/>
              <a:t>12</a:t>
            </a:fld>
            <a:endParaRPr lang="nl-NL"/>
          </a:p>
        </p:txBody>
      </p:sp>
    </p:spTree>
    <p:extLst>
      <p:ext uri="{BB962C8B-B14F-4D97-AF65-F5344CB8AC3E}">
        <p14:creationId xmlns:p14="http://schemas.microsoft.com/office/powerpoint/2010/main" val="219794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6911DB1B-42C7-4434-82E2-BA369E70464C}" type="datetimeFigureOut">
              <a:rPr lang="nl-NL" smtClean="0"/>
              <a:t>22-2-2024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36358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911DB1B-42C7-4434-82E2-BA369E70464C}" type="datetimeFigureOut">
              <a:rPr lang="nl-NL" smtClean="0"/>
              <a:t>22-2-2024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179569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911DB1B-42C7-4434-82E2-BA369E70464C}" type="datetimeFigureOut">
              <a:rPr lang="nl-NL" smtClean="0"/>
              <a:t>22-2-2024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1392285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911DB1B-42C7-4434-82E2-BA369E70464C}" type="datetimeFigureOut">
              <a:rPr lang="nl-NL" smtClean="0"/>
              <a:t>22-2-2024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1196684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911DB1B-42C7-4434-82E2-BA369E70464C}" type="datetimeFigureOut">
              <a:rPr lang="nl-NL" smtClean="0"/>
              <a:t>22-2-2024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626951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911DB1B-42C7-4434-82E2-BA369E70464C}" type="datetimeFigureOut">
              <a:rPr lang="nl-NL" smtClean="0"/>
              <a:t>22-2-2024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103723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911DB1B-42C7-4434-82E2-BA369E70464C}" type="datetimeFigureOut">
              <a:rPr lang="nl-NL" smtClean="0"/>
              <a:t>22-2-2024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216852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911DB1B-42C7-4434-82E2-BA369E70464C}" type="datetimeFigureOut">
              <a:rPr lang="nl-NL" smtClean="0"/>
              <a:t>22-2-2024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270722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1DB1B-42C7-4434-82E2-BA369E70464C}" type="datetimeFigureOut">
              <a:rPr lang="nl-NL" smtClean="0"/>
              <a:t>22-2-2024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294485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911DB1B-42C7-4434-82E2-BA369E70464C}" type="datetimeFigureOut">
              <a:rPr lang="nl-NL" smtClean="0"/>
              <a:t>22-2-2024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3775972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911DB1B-42C7-4434-82E2-BA369E70464C}" type="datetimeFigureOut">
              <a:rPr lang="nl-NL" smtClean="0"/>
              <a:t>22-2-2024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D1B8D1-BC11-4CF9-AF72-155E98E24CDF}" type="slidenum">
              <a:rPr lang="nl-NL" smtClean="0"/>
              <a:t>‹#›</a:t>
            </a:fld>
            <a:endParaRPr lang="nl-NL"/>
          </a:p>
        </p:txBody>
      </p:sp>
    </p:spTree>
    <p:extLst>
      <p:ext uri="{BB962C8B-B14F-4D97-AF65-F5344CB8AC3E}">
        <p14:creationId xmlns:p14="http://schemas.microsoft.com/office/powerpoint/2010/main" val="167748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1DB1B-42C7-4434-82E2-BA369E70464C}" type="datetimeFigureOut">
              <a:rPr lang="nl-NL" smtClean="0"/>
              <a:t>22-2-2024</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1B8D1-BC11-4CF9-AF72-155E98E24CDF}" type="slidenum">
              <a:rPr lang="nl-NL" smtClean="0"/>
              <a:t>‹#›</a:t>
            </a:fld>
            <a:endParaRPr lang="nl-NL"/>
          </a:p>
        </p:txBody>
      </p:sp>
    </p:spTree>
    <p:extLst>
      <p:ext uri="{BB962C8B-B14F-4D97-AF65-F5344CB8AC3E}">
        <p14:creationId xmlns:p14="http://schemas.microsoft.com/office/powerpoint/2010/main" val="207485135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3.xml"/><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hyperlink" Target="https://www.romeinen.nl/romeinse-tijd/themadossiers/archeologie/topstuk-bouwfragment-van-castellum-meinerswijk" TargetMode="External"/><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youtube.com/watch?v=yEYEu5SUskM"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xml"/><Relationship Id="rId9"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google.com/maps/place/Munterstraat,+6811+GP+Arnhem/@51.9820041,5.9039114,17.78z/data=!4m5!3m4!1s0x47c7a5b67f41de6b:0x999cad2e1d10fc45!8m2!3d51.9821663!4d5.9050341"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hyperlink" Target="https://www.google.nl/maps/@51.9822948,5.9068418,3a,75y,238.51h,91.09t/data=!3m6!1e1!3m4!1stiWo5kPiPidco2zZoKjEgw!2e0!7i13312!8i6656"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77FC5-C5B7-4C8A-A202-185D691FAB7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E55AC7C-F74B-46B9-B30C-E0D9E3E6FA92}"/>
              </a:ext>
            </a:extLst>
          </p:cNvPr>
          <p:cNvSpPr>
            <a:spLocks noGrp="1"/>
          </p:cNvSpPr>
          <p:nvPr>
            <p:ph idx="1"/>
          </p:nvPr>
        </p:nvSpPr>
        <p:spPr/>
        <p:txBody>
          <a:bodyPr/>
          <a:lstStyle/>
          <a:p>
            <a:endParaRPr lang="nl-NL"/>
          </a:p>
        </p:txBody>
      </p:sp>
      <p:pic>
        <p:nvPicPr>
          <p:cNvPr id="4" name="Picture 4" descr="Romeinse-munten-Valkhof">
            <a:extLst>
              <a:ext uri="{FF2B5EF4-FFF2-40B4-BE49-F238E27FC236}">
                <a16:creationId xmlns:a16="http://schemas.microsoft.com/office/drawing/2014/main" id="{B17A9507-D189-46C0-B726-D47D05488AF4}"/>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9016"/>
          <a:stretch/>
        </p:blipFill>
        <p:spPr bwMode="auto">
          <a:xfrm>
            <a:off x="202674" y="166490"/>
            <a:ext cx="8738648" cy="628455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5AB54CF7-CF7B-4F53-92BA-A09CC9A2B87C}"/>
              </a:ext>
            </a:extLst>
          </p:cNvPr>
          <p:cNvSpPr txBox="1">
            <a:spLocks/>
          </p:cNvSpPr>
          <p:nvPr/>
        </p:nvSpPr>
        <p:spPr>
          <a:xfrm>
            <a:off x="893882" y="2732804"/>
            <a:ext cx="8646044" cy="17325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600" dirty="0">
                <a:latin typeface="+mn-lt"/>
              </a:rPr>
              <a:t>muntenverzameling</a:t>
            </a:r>
          </a:p>
        </p:txBody>
      </p:sp>
      <p:pic>
        <p:nvPicPr>
          <p:cNvPr id="7" name="Afbeelding 6">
            <a:extLst>
              <a:ext uri="{FF2B5EF4-FFF2-40B4-BE49-F238E27FC236}">
                <a16:creationId xmlns:a16="http://schemas.microsoft.com/office/drawing/2014/main" id="{F50E7C54-CF94-44F4-BBA8-672A351E1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66" y="824568"/>
            <a:ext cx="8461265" cy="1655067"/>
          </a:xfrm>
          <a:prstGeom prst="rect">
            <a:avLst/>
          </a:prstGeom>
        </p:spPr>
      </p:pic>
    </p:spTree>
    <p:extLst>
      <p:ext uri="{BB962C8B-B14F-4D97-AF65-F5344CB8AC3E}">
        <p14:creationId xmlns:p14="http://schemas.microsoft.com/office/powerpoint/2010/main" val="4036982797"/>
      </p:ext>
    </p:extLst>
  </p:cSld>
  <p:clrMapOvr>
    <a:masterClrMapping/>
  </p:clrMapOvr>
  <mc:AlternateContent xmlns:mc="http://schemas.openxmlformats.org/markup-compatibility/2006" xmlns:p14="http://schemas.microsoft.com/office/powerpoint/2010/main">
    <mc:Choice Requires="p14">
      <p:transition spd="slow" p14:dur="2000" advTm="5494"/>
    </mc:Choice>
    <mc:Fallback xmlns="">
      <p:transition spd="slow" advTm="54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49E14D8-AF82-4545-AB5E-6D85C81BF6CF}"/>
              </a:ext>
            </a:extLst>
          </p:cNvPr>
          <p:cNvSpPr>
            <a:spLocks noGrp="1"/>
          </p:cNvSpPr>
          <p:nvPr>
            <p:ph idx="1"/>
          </p:nvPr>
        </p:nvSpPr>
        <p:spPr>
          <a:xfrm>
            <a:off x="247183" y="894742"/>
            <a:ext cx="10058400" cy="5987189"/>
          </a:xfrm>
        </p:spPr>
        <p:txBody>
          <a:bodyPr>
            <a:normAutofit/>
          </a:bodyPr>
          <a:lstStyle/>
          <a:p>
            <a:endParaRPr lang="nl-NL" dirty="0"/>
          </a:p>
          <a:p>
            <a:endParaRPr lang="nl-NL" dirty="0"/>
          </a:p>
          <a:p>
            <a:r>
              <a:rPr lang="nl-NL" dirty="0">
                <a:latin typeface="+mj-lt"/>
              </a:rPr>
              <a:t>Je hebt nodig:</a:t>
            </a:r>
          </a:p>
          <a:p>
            <a:endParaRPr lang="nl-NL" dirty="0">
              <a:latin typeface="+mj-lt"/>
            </a:endParaRPr>
          </a:p>
          <a:p>
            <a:r>
              <a:rPr lang="nl-NL" dirty="0">
                <a:latin typeface="+mj-lt"/>
              </a:rPr>
              <a:t>2 lege </a:t>
            </a:r>
            <a:r>
              <a:rPr lang="nl-NL" dirty="0" err="1">
                <a:latin typeface="+mj-lt"/>
              </a:rPr>
              <a:t>waxine-lichtjes</a:t>
            </a:r>
            <a:endParaRPr lang="nl-NL" dirty="0">
              <a:latin typeface="+mj-lt"/>
            </a:endParaRPr>
          </a:p>
          <a:p>
            <a:r>
              <a:rPr lang="nl-NL" dirty="0">
                <a:latin typeface="+mj-lt"/>
              </a:rPr>
              <a:t>tijdschrift</a:t>
            </a:r>
          </a:p>
          <a:p>
            <a:r>
              <a:rPr lang="nl-NL" dirty="0">
                <a:latin typeface="+mj-lt"/>
              </a:rPr>
              <a:t>balpen</a:t>
            </a:r>
          </a:p>
          <a:p>
            <a:r>
              <a:rPr lang="nl-NL" dirty="0">
                <a:latin typeface="+mj-lt"/>
              </a:rPr>
              <a:t>schaar</a:t>
            </a:r>
          </a:p>
          <a:p>
            <a:r>
              <a:rPr lang="nl-NL" dirty="0">
                <a:latin typeface="+mj-lt"/>
              </a:rPr>
              <a:t>lijm</a:t>
            </a:r>
          </a:p>
          <a:p>
            <a:endParaRPr lang="nl-NL" dirty="0"/>
          </a:p>
        </p:txBody>
      </p:sp>
      <p:pic>
        <p:nvPicPr>
          <p:cNvPr id="2052" name="Picture 4" descr="Afbeeldingsresultaat voor waxinelicht cups">
            <a:extLst>
              <a:ext uri="{FF2B5EF4-FFF2-40B4-BE49-F238E27FC236}">
                <a16:creationId xmlns:a16="http://schemas.microsoft.com/office/drawing/2014/main" id="{63B74F7C-70DF-43C0-AFD6-A7127A6070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84" r="11613"/>
          <a:stretch/>
        </p:blipFill>
        <p:spPr bwMode="auto">
          <a:xfrm>
            <a:off x="5276383" y="3118445"/>
            <a:ext cx="3280089" cy="3374429"/>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a:extLst>
              <a:ext uri="{FF2B5EF4-FFF2-40B4-BE49-F238E27FC236}">
                <a16:creationId xmlns:a16="http://schemas.microsoft.com/office/drawing/2014/main" id="{51D5217A-CBEE-4012-B634-505EC63B8B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0857" y="624607"/>
            <a:ext cx="487363" cy="487363"/>
          </a:xfrm>
          <a:prstGeom prst="rect">
            <a:avLst/>
          </a:prstGeom>
        </p:spPr>
      </p:pic>
      <p:pic>
        <p:nvPicPr>
          <p:cNvPr id="6" name="Afbeelding 5">
            <a:extLst>
              <a:ext uri="{FF2B5EF4-FFF2-40B4-BE49-F238E27FC236}">
                <a16:creationId xmlns:a16="http://schemas.microsoft.com/office/drawing/2014/main" id="{F047D1D4-48A9-4199-8E76-4B7654164AC6}"/>
              </a:ext>
            </a:extLst>
          </p:cNvPr>
          <p:cNvPicPr>
            <a:picLocks noChangeAspect="1"/>
          </p:cNvPicPr>
          <p:nvPr/>
        </p:nvPicPr>
        <p:blipFill rotWithShape="1">
          <a:blip r:embed="rId6">
            <a:extLst>
              <a:ext uri="{28A0092B-C50C-407E-A947-70E740481C1C}">
                <a14:useLocalDpi xmlns:a14="http://schemas.microsoft.com/office/drawing/2010/main" val="0"/>
              </a:ext>
            </a:extLst>
          </a:blip>
          <a:srcRect l="27107" t="37226" r="23021" b="26276"/>
          <a:stretch/>
        </p:blipFill>
        <p:spPr>
          <a:xfrm>
            <a:off x="5817600" y="1382445"/>
            <a:ext cx="2197654" cy="214448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itel 6">
            <a:extLst>
              <a:ext uri="{FF2B5EF4-FFF2-40B4-BE49-F238E27FC236}">
                <a16:creationId xmlns:a16="http://schemas.microsoft.com/office/drawing/2014/main" id="{361FBE1E-19C2-45F8-B0B3-C9BE8DC9D682}"/>
              </a:ext>
            </a:extLst>
          </p:cNvPr>
          <p:cNvSpPr>
            <a:spLocks noGrp="1"/>
          </p:cNvSpPr>
          <p:nvPr>
            <p:ph type="title"/>
          </p:nvPr>
        </p:nvSpPr>
        <p:spPr/>
        <p:txBody>
          <a:bodyPr/>
          <a:lstStyle/>
          <a:p>
            <a:endParaRPr lang="nl-NL" dirty="0"/>
          </a:p>
        </p:txBody>
      </p:sp>
      <p:sp>
        <p:nvSpPr>
          <p:cNvPr id="9" name="Rechthoek: afgeronde hoeken 8">
            <a:extLst>
              <a:ext uri="{FF2B5EF4-FFF2-40B4-BE49-F238E27FC236}">
                <a16:creationId xmlns:a16="http://schemas.microsoft.com/office/drawing/2014/main" id="{7AA81379-C2F9-4E59-89BF-B07BD1CA54B0}"/>
              </a:ext>
            </a:extLst>
          </p:cNvPr>
          <p:cNvSpPr/>
          <p:nvPr/>
        </p:nvSpPr>
        <p:spPr>
          <a:xfrm>
            <a:off x="626455" y="473394"/>
            <a:ext cx="7891089" cy="715089"/>
          </a:xfrm>
          <a:prstGeom prst="roundRect">
            <a:avLst/>
          </a:prstGeom>
          <a:solidFill>
            <a:srgbClr val="74A4A9"/>
          </a:solidFill>
        </p:spPr>
        <p:txBody>
          <a:bodyPr wrap="square">
            <a:spAutoFit/>
          </a:bodyPr>
          <a:lstStyle/>
          <a:p>
            <a:r>
              <a:rPr lang="nl-NL" sz="3600" dirty="0">
                <a:solidFill>
                  <a:schemeClr val="bg1"/>
                </a:solidFill>
              </a:rPr>
              <a:t>opdracht    zelf munten maken</a:t>
            </a:r>
            <a:endParaRPr lang="nl-NL" dirty="0">
              <a:solidFill>
                <a:schemeClr val="bg1"/>
              </a:solidFill>
            </a:endParaRPr>
          </a:p>
        </p:txBody>
      </p:sp>
    </p:spTree>
    <p:extLst>
      <p:ext uri="{BB962C8B-B14F-4D97-AF65-F5344CB8AC3E}">
        <p14:creationId xmlns:p14="http://schemas.microsoft.com/office/powerpoint/2010/main" val="2343967004"/>
      </p:ext>
    </p:extLst>
  </p:cSld>
  <p:clrMapOvr>
    <a:masterClrMapping/>
  </p:clrMapOvr>
  <mc:AlternateContent xmlns:mc="http://schemas.openxmlformats.org/markup-compatibility/2006" xmlns:p14="http://schemas.microsoft.com/office/powerpoint/2010/main">
    <mc:Choice Requires="p14">
      <p:transition spd="slow" p14:dur="2000" advTm="19616"/>
    </mc:Choice>
    <mc:Fallback xmlns="">
      <p:transition spd="slow" advTm="1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4" objId="5"/>
        <p14:stopEvt time="13876"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5B4EEE-E5E7-4CC4-A879-A86CC4303779}"/>
              </a:ext>
            </a:extLst>
          </p:cNvPr>
          <p:cNvSpPr>
            <a:spLocks noGrp="1"/>
          </p:cNvSpPr>
          <p:nvPr>
            <p:ph idx="1"/>
          </p:nvPr>
        </p:nvSpPr>
        <p:spPr>
          <a:xfrm>
            <a:off x="264855" y="203302"/>
            <a:ext cx="8761157" cy="6217163"/>
          </a:xfrm>
        </p:spPr>
        <p:txBody>
          <a:bodyPr>
            <a:normAutofit/>
          </a:bodyPr>
          <a:lstStyle/>
          <a:p>
            <a:r>
              <a:rPr lang="nl-NL" sz="2400" dirty="0">
                <a:latin typeface="+mj-lt"/>
              </a:rPr>
              <a:t>maak het bakje schoon</a:t>
            </a:r>
          </a:p>
          <a:p>
            <a:r>
              <a:rPr lang="nl-NL" sz="2400" dirty="0">
                <a:latin typeface="+mj-lt"/>
              </a:rPr>
              <a:t>knip de bodem uit het bakje</a:t>
            </a:r>
          </a:p>
          <a:p>
            <a:endParaRPr lang="nl-NL" sz="2400" dirty="0">
              <a:latin typeface="+mj-lt"/>
            </a:endParaRPr>
          </a:p>
          <a:p>
            <a:endParaRPr lang="nl-NL" sz="2400" dirty="0">
              <a:latin typeface="+mj-lt"/>
            </a:endParaRPr>
          </a:p>
          <a:p>
            <a:endParaRPr lang="nl-NL" sz="2400" dirty="0">
              <a:latin typeface="+mj-lt"/>
            </a:endParaRPr>
          </a:p>
          <a:p>
            <a:endParaRPr lang="nl-NL" sz="2400" dirty="0">
              <a:latin typeface="+mj-lt"/>
            </a:endParaRPr>
          </a:p>
          <a:p>
            <a:pPr marL="0" indent="0">
              <a:buNone/>
            </a:pPr>
            <a:endParaRPr lang="nl-NL" sz="2400" dirty="0">
              <a:latin typeface="+mj-lt"/>
            </a:endParaRPr>
          </a:p>
          <a:p>
            <a:endParaRPr lang="nl-NL" sz="2400" dirty="0">
              <a:latin typeface="+mj-lt"/>
            </a:endParaRPr>
          </a:p>
          <a:p>
            <a:r>
              <a:rPr lang="nl-NL" sz="2400" dirty="0">
                <a:latin typeface="+mj-lt"/>
              </a:rPr>
              <a:t>leg het rondje op een tijdschrift</a:t>
            </a:r>
          </a:p>
          <a:p>
            <a:r>
              <a:rPr lang="nl-NL" sz="2400" dirty="0">
                <a:latin typeface="+mj-lt"/>
              </a:rPr>
              <a:t>strijk hem glad met de </a:t>
            </a:r>
            <a:br>
              <a:rPr lang="nl-NL" sz="2400" dirty="0">
                <a:latin typeface="+mj-lt"/>
              </a:rPr>
            </a:br>
            <a:r>
              <a:rPr lang="nl-NL" sz="2400" dirty="0">
                <a:latin typeface="+mj-lt"/>
              </a:rPr>
              <a:t>achterkant van een schaar</a:t>
            </a:r>
          </a:p>
          <a:p>
            <a:endParaRPr lang="nl-NL" dirty="0"/>
          </a:p>
        </p:txBody>
      </p:sp>
      <p:pic>
        <p:nvPicPr>
          <p:cNvPr id="7" name="Afbeelding 6">
            <a:extLst>
              <a:ext uri="{FF2B5EF4-FFF2-40B4-BE49-F238E27FC236}">
                <a16:creationId xmlns:a16="http://schemas.microsoft.com/office/drawing/2014/main" id="{B558E680-4E0E-439F-8409-FB543B050227}"/>
              </a:ext>
            </a:extLst>
          </p:cNvPr>
          <p:cNvPicPr>
            <a:picLocks noChangeAspect="1"/>
          </p:cNvPicPr>
          <p:nvPr/>
        </p:nvPicPr>
        <p:blipFill rotWithShape="1">
          <a:blip r:embed="rId4">
            <a:extLst>
              <a:ext uri="{28A0092B-C50C-407E-A947-70E740481C1C}">
                <a14:useLocalDpi xmlns:a14="http://schemas.microsoft.com/office/drawing/2010/main" val="0"/>
              </a:ext>
            </a:extLst>
          </a:blip>
          <a:srcRect l="21383" t="10933" r="20579" b="19186"/>
          <a:stretch/>
        </p:blipFill>
        <p:spPr>
          <a:xfrm>
            <a:off x="442222" y="1109806"/>
            <a:ext cx="2694039" cy="2432844"/>
          </a:xfrm>
          <a:prstGeom prst="rect">
            <a:avLst/>
          </a:prstGeom>
        </p:spPr>
      </p:pic>
      <p:pic>
        <p:nvPicPr>
          <p:cNvPr id="9" name="Afbeelding 8">
            <a:extLst>
              <a:ext uri="{FF2B5EF4-FFF2-40B4-BE49-F238E27FC236}">
                <a16:creationId xmlns:a16="http://schemas.microsoft.com/office/drawing/2014/main" id="{35B3BFE2-19C4-4AF6-946F-E761E0242680}"/>
              </a:ext>
            </a:extLst>
          </p:cNvPr>
          <p:cNvPicPr>
            <a:picLocks noChangeAspect="1"/>
          </p:cNvPicPr>
          <p:nvPr/>
        </p:nvPicPr>
        <p:blipFill rotWithShape="1">
          <a:blip r:embed="rId5">
            <a:extLst>
              <a:ext uri="{28A0092B-C50C-407E-A947-70E740481C1C}">
                <a14:useLocalDpi xmlns:a14="http://schemas.microsoft.com/office/drawing/2010/main" val="0"/>
              </a:ext>
            </a:extLst>
          </a:blip>
          <a:srcRect l="17339" t="10196" r="21993" b="10699"/>
          <a:stretch/>
        </p:blipFill>
        <p:spPr>
          <a:xfrm>
            <a:off x="3136261" y="1109806"/>
            <a:ext cx="2487791" cy="2432844"/>
          </a:xfrm>
          <a:prstGeom prst="rect">
            <a:avLst/>
          </a:prstGeom>
        </p:spPr>
      </p:pic>
      <p:pic>
        <p:nvPicPr>
          <p:cNvPr id="11" name="Afbeelding 10">
            <a:extLst>
              <a:ext uri="{FF2B5EF4-FFF2-40B4-BE49-F238E27FC236}">
                <a16:creationId xmlns:a16="http://schemas.microsoft.com/office/drawing/2014/main" id="{90E2F737-D59F-4E99-A267-7F83A284743C}"/>
              </a:ext>
            </a:extLst>
          </p:cNvPr>
          <p:cNvPicPr>
            <a:picLocks noChangeAspect="1"/>
          </p:cNvPicPr>
          <p:nvPr/>
        </p:nvPicPr>
        <p:blipFill rotWithShape="1">
          <a:blip r:embed="rId6">
            <a:extLst>
              <a:ext uri="{28A0092B-C50C-407E-A947-70E740481C1C}">
                <a14:useLocalDpi xmlns:a14="http://schemas.microsoft.com/office/drawing/2010/main" val="0"/>
              </a:ext>
            </a:extLst>
          </a:blip>
          <a:srcRect l="19382" t="3435" r="16292" b="4267"/>
          <a:stretch/>
        </p:blipFill>
        <p:spPr>
          <a:xfrm>
            <a:off x="5624052" y="1109806"/>
            <a:ext cx="2261419" cy="2433584"/>
          </a:xfrm>
          <a:prstGeom prst="rect">
            <a:avLst/>
          </a:prstGeom>
        </p:spPr>
      </p:pic>
      <p:pic>
        <p:nvPicPr>
          <p:cNvPr id="13" name="Afbeelding 12">
            <a:extLst>
              <a:ext uri="{FF2B5EF4-FFF2-40B4-BE49-F238E27FC236}">
                <a16:creationId xmlns:a16="http://schemas.microsoft.com/office/drawing/2014/main" id="{17F67861-DA2E-46C9-B472-1CA8875352B6}"/>
              </a:ext>
            </a:extLst>
          </p:cNvPr>
          <p:cNvPicPr>
            <a:picLocks noChangeAspect="1"/>
          </p:cNvPicPr>
          <p:nvPr/>
        </p:nvPicPr>
        <p:blipFill rotWithShape="1">
          <a:blip r:embed="rId7">
            <a:extLst>
              <a:ext uri="{28A0092B-C50C-407E-A947-70E740481C1C}">
                <a14:useLocalDpi xmlns:a14="http://schemas.microsoft.com/office/drawing/2010/main" val="0"/>
              </a:ext>
            </a:extLst>
          </a:blip>
          <a:srcRect l="11183" t="2964" r="6560" b="20143"/>
          <a:stretch/>
        </p:blipFill>
        <p:spPr>
          <a:xfrm>
            <a:off x="4743756" y="3618179"/>
            <a:ext cx="3997122" cy="2802286"/>
          </a:xfrm>
          <a:prstGeom prst="rect">
            <a:avLst/>
          </a:prstGeom>
        </p:spPr>
      </p:pic>
      <p:pic>
        <p:nvPicPr>
          <p:cNvPr id="2" name="Opgenomen geluid">
            <a:hlinkClick r:id="" action="ppaction://media"/>
            <a:extLst>
              <a:ext uri="{FF2B5EF4-FFF2-40B4-BE49-F238E27FC236}">
                <a16:creationId xmlns:a16="http://schemas.microsoft.com/office/drawing/2014/main" id="{CD197E16-88D7-4D01-A246-A267D3A40D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5471" y="340997"/>
            <a:ext cx="487363" cy="487363"/>
          </a:xfrm>
          <a:prstGeom prst="rect">
            <a:avLst/>
          </a:prstGeom>
        </p:spPr>
      </p:pic>
    </p:spTree>
    <p:extLst>
      <p:ext uri="{BB962C8B-B14F-4D97-AF65-F5344CB8AC3E}">
        <p14:creationId xmlns:p14="http://schemas.microsoft.com/office/powerpoint/2010/main" val="2767430544"/>
      </p:ext>
    </p:extLst>
  </p:cSld>
  <p:clrMapOvr>
    <a:masterClrMapping/>
  </p:clrMapOvr>
  <mc:AlternateContent xmlns:mc="http://schemas.openxmlformats.org/markup-compatibility/2006" xmlns:p14="http://schemas.microsoft.com/office/powerpoint/2010/main">
    <mc:Choice Requires="p14">
      <p:transition spd="slow" p14:dur="2000" advTm="31683"/>
    </mc:Choice>
    <mc:Fallback xmlns="">
      <p:transition spd="slow" advTm="3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1" objId="2"/>
        <p14:stopEvt time="29317"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65087EF-66DA-4492-ADB8-D6453D8EC31E}"/>
              </a:ext>
            </a:extLst>
          </p:cNvPr>
          <p:cNvPicPr>
            <a:picLocks noChangeAspect="1"/>
          </p:cNvPicPr>
          <p:nvPr/>
        </p:nvPicPr>
        <p:blipFill rotWithShape="1">
          <a:blip r:embed="rId5">
            <a:extLst>
              <a:ext uri="{28A0092B-C50C-407E-A947-70E740481C1C}">
                <a14:useLocalDpi xmlns:a14="http://schemas.microsoft.com/office/drawing/2010/main" val="0"/>
              </a:ext>
            </a:extLst>
          </a:blip>
          <a:srcRect l="24408" b="14839"/>
          <a:stretch/>
        </p:blipFill>
        <p:spPr>
          <a:xfrm>
            <a:off x="632296" y="244992"/>
            <a:ext cx="3164430" cy="2673786"/>
          </a:xfrm>
          <a:prstGeom prst="rect">
            <a:avLst/>
          </a:prstGeom>
        </p:spPr>
      </p:pic>
      <p:pic>
        <p:nvPicPr>
          <p:cNvPr id="9" name="Afbeelding 8">
            <a:extLst>
              <a:ext uri="{FF2B5EF4-FFF2-40B4-BE49-F238E27FC236}">
                <a16:creationId xmlns:a16="http://schemas.microsoft.com/office/drawing/2014/main" id="{E8D0496C-D391-4BC9-9EE3-96650AEE8A86}"/>
              </a:ext>
            </a:extLst>
          </p:cNvPr>
          <p:cNvPicPr>
            <a:picLocks noChangeAspect="1"/>
          </p:cNvPicPr>
          <p:nvPr/>
        </p:nvPicPr>
        <p:blipFill rotWithShape="1">
          <a:blip r:embed="rId6">
            <a:extLst>
              <a:ext uri="{28A0092B-C50C-407E-A947-70E740481C1C}">
                <a14:useLocalDpi xmlns:a14="http://schemas.microsoft.com/office/drawing/2010/main" val="0"/>
              </a:ext>
            </a:extLst>
          </a:blip>
          <a:srcRect l="13345" t="31203" r="18476" b="18900"/>
          <a:stretch/>
        </p:blipFill>
        <p:spPr>
          <a:xfrm>
            <a:off x="6572104" y="3496310"/>
            <a:ext cx="1979630" cy="19317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Opgenomen geluid">
            <a:hlinkClick r:id="" action="ppaction://media"/>
            <a:extLst>
              <a:ext uri="{FF2B5EF4-FFF2-40B4-BE49-F238E27FC236}">
                <a16:creationId xmlns:a16="http://schemas.microsoft.com/office/drawing/2014/main" id="{F7FACC0C-D9DA-40D4-A377-9E0B94595A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0573" y="104218"/>
            <a:ext cx="487363" cy="487363"/>
          </a:xfrm>
          <a:prstGeom prst="rect">
            <a:avLst/>
          </a:prstGeom>
        </p:spPr>
      </p:pic>
      <p:pic>
        <p:nvPicPr>
          <p:cNvPr id="12" name="Afbeelding 11">
            <a:extLst>
              <a:ext uri="{FF2B5EF4-FFF2-40B4-BE49-F238E27FC236}">
                <a16:creationId xmlns:a16="http://schemas.microsoft.com/office/drawing/2014/main" id="{723296D1-3B7D-40F3-9959-EDDB3BBF2F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2303" y="347900"/>
            <a:ext cx="3271101" cy="3452219"/>
          </a:xfrm>
          <a:prstGeom prst="rect">
            <a:avLst/>
          </a:prstGeom>
        </p:spPr>
      </p:pic>
      <p:sp>
        <p:nvSpPr>
          <p:cNvPr id="15" name="Tekstvak 14">
            <a:extLst>
              <a:ext uri="{FF2B5EF4-FFF2-40B4-BE49-F238E27FC236}">
                <a16:creationId xmlns:a16="http://schemas.microsoft.com/office/drawing/2014/main" id="{606151FC-3F24-4D13-BC91-DC62E9090721}"/>
              </a:ext>
            </a:extLst>
          </p:cNvPr>
          <p:cNvSpPr txBox="1"/>
          <p:nvPr/>
        </p:nvSpPr>
        <p:spPr>
          <a:xfrm>
            <a:off x="525625" y="2967335"/>
            <a:ext cx="3271101" cy="923330"/>
          </a:xfrm>
          <a:prstGeom prst="rect">
            <a:avLst/>
          </a:prstGeom>
          <a:noFill/>
        </p:spPr>
        <p:txBody>
          <a:bodyPr wrap="square" rtlCol="0">
            <a:spAutoFit/>
          </a:bodyPr>
          <a:lstStyle/>
          <a:p>
            <a:r>
              <a:rPr lang="nl-NL" dirty="0"/>
              <a:t>1. Teken met een gewone balpen een afbeelding op je munt</a:t>
            </a:r>
          </a:p>
          <a:p>
            <a:endParaRPr lang="nl-NL" dirty="0"/>
          </a:p>
        </p:txBody>
      </p:sp>
      <p:sp>
        <p:nvSpPr>
          <p:cNvPr id="17" name="Tekstvak 16">
            <a:extLst>
              <a:ext uri="{FF2B5EF4-FFF2-40B4-BE49-F238E27FC236}">
                <a16:creationId xmlns:a16="http://schemas.microsoft.com/office/drawing/2014/main" id="{5F47EF36-46B9-4701-A731-0C2C33FD44A2}"/>
              </a:ext>
            </a:extLst>
          </p:cNvPr>
          <p:cNvSpPr txBox="1"/>
          <p:nvPr/>
        </p:nvSpPr>
        <p:spPr>
          <a:xfrm>
            <a:off x="3842223" y="3800119"/>
            <a:ext cx="2190574" cy="2031325"/>
          </a:xfrm>
          <a:prstGeom prst="rect">
            <a:avLst/>
          </a:prstGeom>
          <a:noFill/>
        </p:spPr>
        <p:txBody>
          <a:bodyPr wrap="square" rtlCol="0">
            <a:spAutoFit/>
          </a:bodyPr>
          <a:lstStyle/>
          <a:p>
            <a:r>
              <a:rPr lang="nl-NL" dirty="0"/>
              <a:t>2. Draai de munt  om </a:t>
            </a:r>
            <a:br>
              <a:rPr lang="nl-NL" dirty="0"/>
            </a:br>
            <a:r>
              <a:rPr lang="nl-NL" dirty="0"/>
              <a:t>en trek de figuurtjes </a:t>
            </a:r>
            <a:br>
              <a:rPr lang="nl-NL" dirty="0"/>
            </a:br>
            <a:r>
              <a:rPr lang="nl-NL" dirty="0"/>
              <a:t>nog een keer om </a:t>
            </a:r>
            <a:br>
              <a:rPr lang="nl-NL" dirty="0"/>
            </a:br>
            <a:r>
              <a:rPr lang="nl-NL" dirty="0"/>
              <a:t>met de pen, zodat </a:t>
            </a:r>
            <a:br>
              <a:rPr lang="nl-NL" dirty="0"/>
            </a:br>
            <a:r>
              <a:rPr lang="nl-NL" dirty="0"/>
              <a:t>de versiering </a:t>
            </a:r>
            <a:br>
              <a:rPr lang="nl-NL" dirty="0"/>
            </a:br>
            <a:r>
              <a:rPr lang="nl-NL" dirty="0"/>
              <a:t>er mooi uit komt </a:t>
            </a:r>
          </a:p>
          <a:p>
            <a:endParaRPr lang="nl-NL" dirty="0"/>
          </a:p>
        </p:txBody>
      </p:sp>
      <p:sp>
        <p:nvSpPr>
          <p:cNvPr id="21" name="Tekstvak 20">
            <a:extLst>
              <a:ext uri="{FF2B5EF4-FFF2-40B4-BE49-F238E27FC236}">
                <a16:creationId xmlns:a16="http://schemas.microsoft.com/office/drawing/2014/main" id="{65F8615C-9C2F-4E27-AAB0-90C8A542FC84}"/>
              </a:ext>
            </a:extLst>
          </p:cNvPr>
          <p:cNvSpPr txBox="1"/>
          <p:nvPr/>
        </p:nvSpPr>
        <p:spPr>
          <a:xfrm flipH="1">
            <a:off x="6493429" y="5447023"/>
            <a:ext cx="2829680" cy="923330"/>
          </a:xfrm>
          <a:prstGeom prst="rect">
            <a:avLst/>
          </a:prstGeom>
          <a:noFill/>
        </p:spPr>
        <p:txBody>
          <a:bodyPr wrap="square" rtlCol="0">
            <a:spAutoFit/>
          </a:bodyPr>
          <a:lstStyle/>
          <a:p>
            <a:r>
              <a:rPr lang="nl-NL" dirty="0"/>
              <a:t>4. Maak er nu nog eentje</a:t>
            </a:r>
            <a:br>
              <a:rPr lang="nl-NL" dirty="0"/>
            </a:br>
            <a:r>
              <a:rPr lang="nl-NL" dirty="0"/>
              <a:t>Je hebt dan een kop-kant </a:t>
            </a:r>
            <a:br>
              <a:rPr lang="nl-NL" dirty="0"/>
            </a:br>
            <a:r>
              <a:rPr lang="nl-NL" dirty="0"/>
              <a:t>en een munt-kant</a:t>
            </a:r>
          </a:p>
        </p:txBody>
      </p:sp>
      <p:pic>
        <p:nvPicPr>
          <p:cNvPr id="23" name="Afbeelding 22">
            <a:extLst>
              <a:ext uri="{FF2B5EF4-FFF2-40B4-BE49-F238E27FC236}">
                <a16:creationId xmlns:a16="http://schemas.microsoft.com/office/drawing/2014/main" id="{7B7CE86D-39C7-4BEB-8EE1-E58C1AB8D368}"/>
              </a:ext>
            </a:extLst>
          </p:cNvPr>
          <p:cNvPicPr>
            <a:picLocks noChangeAspect="1"/>
          </p:cNvPicPr>
          <p:nvPr/>
        </p:nvPicPr>
        <p:blipFill rotWithShape="1">
          <a:blip r:embed="rId9">
            <a:extLst>
              <a:ext uri="{28A0092B-C50C-407E-A947-70E740481C1C}">
                <a14:useLocalDpi xmlns:a14="http://schemas.microsoft.com/office/drawing/2010/main" val="0"/>
              </a:ext>
            </a:extLst>
          </a:blip>
          <a:srcRect l="23867" t="37939" r="842" b="13127"/>
          <a:stretch/>
        </p:blipFill>
        <p:spPr>
          <a:xfrm>
            <a:off x="632296" y="3800119"/>
            <a:ext cx="3164430" cy="2742218"/>
          </a:xfrm>
          <a:prstGeom prst="rect">
            <a:avLst/>
          </a:prstGeom>
        </p:spPr>
      </p:pic>
      <p:sp>
        <p:nvSpPr>
          <p:cNvPr id="24" name="Tekstvak 23">
            <a:extLst>
              <a:ext uri="{FF2B5EF4-FFF2-40B4-BE49-F238E27FC236}">
                <a16:creationId xmlns:a16="http://schemas.microsoft.com/office/drawing/2014/main" id="{BA821528-B425-4904-8041-7B5D9F283A76}"/>
              </a:ext>
            </a:extLst>
          </p:cNvPr>
          <p:cNvSpPr txBox="1"/>
          <p:nvPr/>
        </p:nvSpPr>
        <p:spPr>
          <a:xfrm>
            <a:off x="6927559" y="590542"/>
            <a:ext cx="2100020" cy="1038701"/>
          </a:xfrm>
          <a:prstGeom prst="wedgeEllipseCallout">
            <a:avLst>
              <a:gd name="adj1" fmla="val -75475"/>
              <a:gd name="adj2" fmla="val 37357"/>
            </a:avLst>
          </a:prstGeom>
          <a:solidFill>
            <a:schemeClr val="bg2"/>
          </a:solidFill>
          <a:ln w="28575">
            <a:solidFill>
              <a:srgbClr val="FF0000"/>
            </a:solidFill>
          </a:ln>
          <a:effectLst/>
        </p:spPr>
        <p:txBody>
          <a:bodyPr wrap="square" rtlCol="0">
            <a:spAutoFit/>
          </a:bodyPr>
          <a:lstStyle/>
          <a:p>
            <a:pPr algn="ctr"/>
            <a:r>
              <a:rPr lang="nl-NL" sz="1400" dirty="0">
                <a:solidFill>
                  <a:srgbClr val="FF0000"/>
                </a:solidFill>
              </a:rPr>
              <a:t>LET OP !</a:t>
            </a:r>
            <a:br>
              <a:rPr lang="nl-NL" sz="1400" dirty="0">
                <a:solidFill>
                  <a:srgbClr val="FF0000"/>
                </a:solidFill>
              </a:rPr>
            </a:br>
            <a:r>
              <a:rPr lang="nl-NL" sz="1400" dirty="0">
                <a:solidFill>
                  <a:srgbClr val="FF0000"/>
                </a:solidFill>
              </a:rPr>
              <a:t>letters en cijfers</a:t>
            </a:r>
          </a:p>
          <a:p>
            <a:pPr algn="ctr"/>
            <a:r>
              <a:rPr lang="nl-NL" sz="1400" dirty="0">
                <a:solidFill>
                  <a:srgbClr val="FF0000"/>
                </a:solidFill>
              </a:rPr>
              <a:t>In spiegelbeeld</a:t>
            </a:r>
          </a:p>
        </p:txBody>
      </p:sp>
    </p:spTree>
    <p:extLst>
      <p:ext uri="{BB962C8B-B14F-4D97-AF65-F5344CB8AC3E}">
        <p14:creationId xmlns:p14="http://schemas.microsoft.com/office/powerpoint/2010/main" val="245003524"/>
      </p:ext>
    </p:extLst>
  </p:cSld>
  <p:clrMapOvr>
    <a:masterClrMapping/>
  </p:clrMapOvr>
  <mc:AlternateContent xmlns:mc="http://schemas.openxmlformats.org/markup-compatibility/2006" xmlns:p14="http://schemas.microsoft.com/office/powerpoint/2010/main">
    <mc:Choice Requires="p14">
      <p:transition spd="slow" p14:dur="2000" advTm="50323"/>
    </mc:Choice>
    <mc:Fallback xmlns="">
      <p:transition spd="slow" advTm="5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9" objId="8"/>
        <p14:stopEvt time="45792" objId="8"/>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168B5-653B-4E2B-88D6-834E7A0E8180}"/>
              </a:ext>
            </a:extLst>
          </p:cNvPr>
          <p:cNvSpPr>
            <a:spLocks noGrp="1"/>
          </p:cNvSpPr>
          <p:nvPr>
            <p:ph type="title"/>
          </p:nvPr>
        </p:nvSpPr>
        <p:spPr>
          <a:xfrm>
            <a:off x="628650" y="281907"/>
            <a:ext cx="7886700" cy="1325563"/>
          </a:xfrm>
        </p:spPr>
        <p:txBody>
          <a:bodyPr>
            <a:noAutofit/>
          </a:bodyPr>
          <a:lstStyle/>
          <a:p>
            <a:r>
              <a:rPr lang="nl-NL" sz="2400" dirty="0"/>
              <a:t>Plak de munten op karton of in een doosje en schrijf eronder</a:t>
            </a:r>
            <a:br>
              <a:rPr lang="nl-NL" sz="2400" dirty="0"/>
            </a:br>
            <a:endParaRPr lang="nl-NL" sz="2400" dirty="0"/>
          </a:p>
        </p:txBody>
      </p:sp>
      <p:sp>
        <p:nvSpPr>
          <p:cNvPr id="3" name="Tijdelijke aanduiding voor inhoud 2">
            <a:extLst>
              <a:ext uri="{FF2B5EF4-FFF2-40B4-BE49-F238E27FC236}">
                <a16:creationId xmlns:a16="http://schemas.microsoft.com/office/drawing/2014/main" id="{C5FC82A5-FAFA-491C-A589-C536CBA1158B}"/>
              </a:ext>
            </a:extLst>
          </p:cNvPr>
          <p:cNvSpPr>
            <a:spLocks noGrp="1"/>
          </p:cNvSpPr>
          <p:nvPr>
            <p:ph idx="1"/>
          </p:nvPr>
        </p:nvSpPr>
        <p:spPr>
          <a:xfrm>
            <a:off x="568407" y="1014920"/>
            <a:ext cx="7886700" cy="4351338"/>
          </a:xfrm>
        </p:spPr>
        <p:txBody>
          <a:bodyPr>
            <a:normAutofit/>
          </a:bodyPr>
          <a:lstStyle/>
          <a:p>
            <a:r>
              <a:rPr lang="nl-NL" sz="2000" dirty="0">
                <a:latin typeface="+mj-lt"/>
              </a:rPr>
              <a:t>uit welk jaar ze komen </a:t>
            </a:r>
          </a:p>
          <a:p>
            <a:r>
              <a:rPr lang="nl-NL" sz="2000" dirty="0">
                <a:latin typeface="+mj-lt"/>
              </a:rPr>
              <a:t>waar je ze hebt gevonden</a:t>
            </a:r>
          </a:p>
        </p:txBody>
      </p:sp>
      <p:sp>
        <p:nvSpPr>
          <p:cNvPr id="6" name="Rechthoek 5">
            <a:extLst>
              <a:ext uri="{FF2B5EF4-FFF2-40B4-BE49-F238E27FC236}">
                <a16:creationId xmlns:a16="http://schemas.microsoft.com/office/drawing/2014/main" id="{77B6AF0E-568A-48EC-A61F-A73032AC5205}"/>
              </a:ext>
            </a:extLst>
          </p:cNvPr>
          <p:cNvSpPr/>
          <p:nvPr/>
        </p:nvSpPr>
        <p:spPr>
          <a:xfrm>
            <a:off x="1367623" y="1958803"/>
            <a:ext cx="6408754" cy="408498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32E1C955-9268-45CF-9C23-2BAB11468E01}"/>
              </a:ext>
            </a:extLst>
          </p:cNvPr>
          <p:cNvPicPr>
            <a:picLocks noChangeAspect="1"/>
          </p:cNvPicPr>
          <p:nvPr/>
        </p:nvPicPr>
        <p:blipFill rotWithShape="1">
          <a:blip r:embed="rId4">
            <a:extLst>
              <a:ext uri="{28A0092B-C50C-407E-A947-70E740481C1C}">
                <a14:useLocalDpi xmlns:a14="http://schemas.microsoft.com/office/drawing/2010/main" val="0"/>
              </a:ext>
            </a:extLst>
          </a:blip>
          <a:srcRect l="15462" t="33494" r="20984" b="20393"/>
          <a:stretch/>
        </p:blipFill>
        <p:spPr>
          <a:xfrm>
            <a:off x="2048121" y="2438206"/>
            <a:ext cx="2216772" cy="2144485"/>
          </a:xfrm>
          <a:prstGeom prst="ellipse">
            <a:avLst/>
          </a:prstGeom>
          <a:ln w="3175"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kstvak 6">
            <a:extLst>
              <a:ext uri="{FF2B5EF4-FFF2-40B4-BE49-F238E27FC236}">
                <a16:creationId xmlns:a16="http://schemas.microsoft.com/office/drawing/2014/main" id="{7AC15B38-CCC8-4A0A-B537-DBF34331AD33}"/>
              </a:ext>
            </a:extLst>
          </p:cNvPr>
          <p:cNvSpPr txBox="1"/>
          <p:nvPr/>
        </p:nvSpPr>
        <p:spPr>
          <a:xfrm>
            <a:off x="1770029" y="4881198"/>
            <a:ext cx="2741728" cy="369332"/>
          </a:xfrm>
          <a:prstGeom prst="rect">
            <a:avLst/>
          </a:prstGeom>
          <a:noFill/>
        </p:spPr>
        <p:txBody>
          <a:bodyPr wrap="square" rtlCol="0">
            <a:spAutoFit/>
          </a:bodyPr>
          <a:lstStyle/>
          <a:p>
            <a:r>
              <a:rPr lang="nl-NL" dirty="0">
                <a:latin typeface="Kalam Light" panose="02000000000000000000" pitchFamily="2" charset="0"/>
                <a:cs typeface="Kalam Light" panose="02000000000000000000" pitchFamily="2" charset="0"/>
              </a:rPr>
              <a:t>zilveren munt uit 1350</a:t>
            </a:r>
          </a:p>
        </p:txBody>
      </p:sp>
      <p:sp>
        <p:nvSpPr>
          <p:cNvPr id="8" name="Tekstvak 7">
            <a:extLst>
              <a:ext uri="{FF2B5EF4-FFF2-40B4-BE49-F238E27FC236}">
                <a16:creationId xmlns:a16="http://schemas.microsoft.com/office/drawing/2014/main" id="{708633A7-2753-4AE7-857E-61DD77925C48}"/>
              </a:ext>
            </a:extLst>
          </p:cNvPr>
          <p:cNvSpPr txBox="1"/>
          <p:nvPr/>
        </p:nvSpPr>
        <p:spPr>
          <a:xfrm>
            <a:off x="4571999" y="4877428"/>
            <a:ext cx="2801971" cy="369332"/>
          </a:xfrm>
          <a:prstGeom prst="rect">
            <a:avLst/>
          </a:prstGeom>
          <a:noFill/>
        </p:spPr>
        <p:txBody>
          <a:bodyPr wrap="square" rtlCol="0">
            <a:spAutoFit/>
          </a:bodyPr>
          <a:lstStyle/>
          <a:p>
            <a:r>
              <a:rPr lang="nl-NL" dirty="0">
                <a:latin typeface="Kalam Light" panose="02000000000000000000" pitchFamily="2" charset="0"/>
                <a:cs typeface="Kalam Light" panose="02000000000000000000" pitchFamily="2" charset="0"/>
              </a:rPr>
              <a:t>gevonden in Arnhem noord</a:t>
            </a:r>
          </a:p>
        </p:txBody>
      </p:sp>
      <p:pic>
        <p:nvPicPr>
          <p:cNvPr id="10" name="Opgenomen geluid">
            <a:hlinkClick r:id="" action="ppaction://media"/>
            <a:extLst>
              <a:ext uri="{FF2B5EF4-FFF2-40B4-BE49-F238E27FC236}">
                <a16:creationId xmlns:a16="http://schemas.microsoft.com/office/drawing/2014/main" id="{831B8CAC-26F0-4DDC-A317-2C47436BE3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911" y="457325"/>
            <a:ext cx="487363" cy="487363"/>
          </a:xfrm>
          <a:prstGeom prst="rect">
            <a:avLst/>
          </a:prstGeom>
        </p:spPr>
      </p:pic>
      <p:pic>
        <p:nvPicPr>
          <p:cNvPr id="11" name="Afbeelding 10">
            <a:extLst>
              <a:ext uri="{FF2B5EF4-FFF2-40B4-BE49-F238E27FC236}">
                <a16:creationId xmlns:a16="http://schemas.microsoft.com/office/drawing/2014/main" id="{24B8C769-36B8-4401-826D-75695B882008}"/>
              </a:ext>
            </a:extLst>
          </p:cNvPr>
          <p:cNvPicPr>
            <a:picLocks noChangeAspect="1"/>
          </p:cNvPicPr>
          <p:nvPr/>
        </p:nvPicPr>
        <p:blipFill rotWithShape="1">
          <a:blip r:embed="rId6">
            <a:extLst>
              <a:ext uri="{28A0092B-C50C-407E-A947-70E740481C1C}">
                <a14:useLocalDpi xmlns:a14="http://schemas.microsoft.com/office/drawing/2010/main" val="0"/>
              </a:ext>
            </a:extLst>
          </a:blip>
          <a:srcRect l="26205" t="27826" r="35444" b="20490"/>
          <a:stretch/>
        </p:blipFill>
        <p:spPr>
          <a:xfrm rot="16200000">
            <a:off x="4737280" y="2385691"/>
            <a:ext cx="2178915" cy="220234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77754061"/>
      </p:ext>
    </p:extLst>
  </p:cSld>
  <p:clrMapOvr>
    <a:masterClrMapping/>
  </p:clrMapOvr>
  <mc:AlternateContent xmlns:mc="http://schemas.openxmlformats.org/markup-compatibility/2006" xmlns:p14="http://schemas.microsoft.com/office/powerpoint/2010/main">
    <mc:Choice Requires="p14">
      <p:transition spd="slow" p14:dur="2000" advTm="21460"/>
    </mc:Choice>
    <mc:Fallback xmlns="">
      <p:transition spd="slow" advTm="2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56" objId="10"/>
        <p14:stopEvt time="18524"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C679E34-707E-4113-9E4F-1480D0942437}"/>
              </a:ext>
            </a:extLst>
          </p:cNvPr>
          <p:cNvSpPr>
            <a:spLocks noGrp="1"/>
          </p:cNvSpPr>
          <p:nvPr>
            <p:ph idx="1"/>
          </p:nvPr>
        </p:nvSpPr>
        <p:spPr>
          <a:xfrm>
            <a:off x="628650" y="1825625"/>
            <a:ext cx="7886700" cy="1992231"/>
          </a:xfrm>
        </p:spPr>
        <p:txBody>
          <a:bodyPr>
            <a:normAutofit/>
          </a:bodyPr>
          <a:lstStyle/>
          <a:p>
            <a:r>
              <a:rPr lang="nl-NL" sz="2400" dirty="0">
                <a:latin typeface="+mj-lt"/>
              </a:rPr>
              <a:t>Zoek net als een ekster naar glinsterende dingen:</a:t>
            </a:r>
            <a:br>
              <a:rPr lang="nl-NL" sz="2400" dirty="0">
                <a:latin typeface="+mj-lt"/>
              </a:rPr>
            </a:br>
            <a:r>
              <a:rPr lang="nl-NL" sz="2400" dirty="0">
                <a:latin typeface="+mj-lt"/>
              </a:rPr>
              <a:t>bijvoorbeeld mooie stukjes glas, kralen, goudkleurige knoopjes en glimmende papiertjes</a:t>
            </a:r>
          </a:p>
          <a:p>
            <a:r>
              <a:rPr lang="nl-NL" sz="2400" dirty="0">
                <a:latin typeface="+mj-lt"/>
              </a:rPr>
              <a:t>Maak een speciale plek waar je je </a:t>
            </a:r>
            <a:r>
              <a:rPr lang="nl-NL" sz="2400" dirty="0" err="1">
                <a:latin typeface="+mj-lt"/>
              </a:rPr>
              <a:t>bling</a:t>
            </a:r>
            <a:r>
              <a:rPr lang="nl-NL" sz="2400" dirty="0">
                <a:latin typeface="+mj-lt"/>
              </a:rPr>
              <a:t>-</a:t>
            </a:r>
            <a:r>
              <a:rPr lang="nl-NL" sz="2400" dirty="0" err="1">
                <a:latin typeface="+mj-lt"/>
              </a:rPr>
              <a:t>bling</a:t>
            </a:r>
            <a:r>
              <a:rPr lang="nl-NL" sz="2400" dirty="0">
                <a:latin typeface="+mj-lt"/>
              </a:rPr>
              <a:t>-verzameling kunt laten zien.</a:t>
            </a:r>
          </a:p>
        </p:txBody>
      </p:sp>
      <p:sp>
        <p:nvSpPr>
          <p:cNvPr id="5" name="Titel 4">
            <a:extLst>
              <a:ext uri="{FF2B5EF4-FFF2-40B4-BE49-F238E27FC236}">
                <a16:creationId xmlns:a16="http://schemas.microsoft.com/office/drawing/2014/main" id="{42477764-2653-472F-99C9-2E11AAB712C2}"/>
              </a:ext>
            </a:extLst>
          </p:cNvPr>
          <p:cNvSpPr>
            <a:spLocks noGrp="1"/>
          </p:cNvSpPr>
          <p:nvPr>
            <p:ph type="title"/>
          </p:nvPr>
        </p:nvSpPr>
        <p:spPr/>
        <p:txBody>
          <a:bodyPr/>
          <a:lstStyle/>
          <a:p>
            <a:endParaRPr lang="nl-NL" dirty="0"/>
          </a:p>
        </p:txBody>
      </p:sp>
      <p:sp>
        <p:nvSpPr>
          <p:cNvPr id="6" name="Rechthoek: afgeronde hoeken 5">
            <a:extLst>
              <a:ext uri="{FF2B5EF4-FFF2-40B4-BE49-F238E27FC236}">
                <a16:creationId xmlns:a16="http://schemas.microsoft.com/office/drawing/2014/main" id="{7F0FCC91-2944-474F-92A2-BA28224DA7C1}"/>
              </a:ext>
            </a:extLst>
          </p:cNvPr>
          <p:cNvSpPr/>
          <p:nvPr/>
        </p:nvSpPr>
        <p:spPr>
          <a:xfrm>
            <a:off x="649325" y="609983"/>
            <a:ext cx="7891089"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600" dirty="0">
                <a:solidFill>
                  <a:schemeClr val="bg1"/>
                </a:solidFill>
              </a:rPr>
              <a:t>keuze opdracht   </a:t>
            </a:r>
            <a:r>
              <a:rPr lang="nl-NL" sz="3600" dirty="0" err="1">
                <a:solidFill>
                  <a:schemeClr val="bg1"/>
                </a:solidFill>
              </a:rPr>
              <a:t>Bling-bling</a:t>
            </a:r>
            <a:endParaRPr lang="nl-NL" dirty="0">
              <a:solidFill>
                <a:schemeClr val="bg1"/>
              </a:solidFill>
            </a:endParaRPr>
          </a:p>
        </p:txBody>
      </p:sp>
      <p:pic>
        <p:nvPicPr>
          <p:cNvPr id="1028" name="Picture 4" descr="Afbeeldingsresultaat voor ekster">
            <a:extLst>
              <a:ext uri="{FF2B5EF4-FFF2-40B4-BE49-F238E27FC236}">
                <a16:creationId xmlns:a16="http://schemas.microsoft.com/office/drawing/2014/main" id="{73988DF6-C9F8-48DD-9F7D-E49982D17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0" y="3523268"/>
            <a:ext cx="3524250" cy="352425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C7124630-EE52-400F-9A94-7022D768FDF7}"/>
              </a:ext>
            </a:extLst>
          </p:cNvPr>
          <p:cNvSpPr txBox="1"/>
          <p:nvPr/>
        </p:nvSpPr>
        <p:spPr>
          <a:xfrm>
            <a:off x="3375481" y="3736396"/>
            <a:ext cx="2100020" cy="432792"/>
          </a:xfrm>
          <a:prstGeom prst="wedgeEllipseCallout">
            <a:avLst>
              <a:gd name="adj1" fmla="val 69517"/>
              <a:gd name="adj2" fmla="val 76564"/>
            </a:avLst>
          </a:prstGeom>
          <a:solidFill>
            <a:schemeClr val="bg2"/>
          </a:solidFill>
          <a:ln w="28575">
            <a:solidFill>
              <a:srgbClr val="FF0000"/>
            </a:solidFill>
          </a:ln>
          <a:effectLst/>
        </p:spPr>
        <p:txBody>
          <a:bodyPr wrap="square" rtlCol="0">
            <a:spAutoFit/>
          </a:bodyPr>
          <a:lstStyle/>
          <a:p>
            <a:pPr algn="ctr"/>
            <a:r>
              <a:rPr lang="nl-NL" sz="1400" dirty="0">
                <a:solidFill>
                  <a:srgbClr val="FF0000"/>
                </a:solidFill>
              </a:rPr>
              <a:t>I </a:t>
            </a:r>
            <a:r>
              <a:rPr lang="nl-NL" sz="1400" dirty="0">
                <a:solidFill>
                  <a:srgbClr val="FF0000"/>
                </a:solidFill>
                <a:sym typeface="Webdings" panose="05030102010509060703" pitchFamily="18" charset="2"/>
              </a:rPr>
              <a:t></a:t>
            </a:r>
            <a:r>
              <a:rPr lang="nl-NL" sz="1400" dirty="0">
                <a:solidFill>
                  <a:srgbClr val="FF0000"/>
                </a:solidFill>
              </a:rPr>
              <a:t>BLING </a:t>
            </a:r>
            <a:r>
              <a:rPr lang="nl-NL" sz="1400" dirty="0" err="1">
                <a:solidFill>
                  <a:srgbClr val="FF0000"/>
                </a:solidFill>
              </a:rPr>
              <a:t>BLING</a:t>
            </a:r>
            <a:endParaRPr lang="nl-NL" sz="1400" dirty="0">
              <a:solidFill>
                <a:srgbClr val="FF0000"/>
              </a:solidFill>
            </a:endParaRPr>
          </a:p>
        </p:txBody>
      </p:sp>
    </p:spTree>
    <p:extLst>
      <p:ext uri="{BB962C8B-B14F-4D97-AF65-F5344CB8AC3E}">
        <p14:creationId xmlns:p14="http://schemas.microsoft.com/office/powerpoint/2010/main" val="4198360268"/>
      </p:ext>
    </p:extLst>
  </p:cSld>
  <p:clrMapOvr>
    <a:masterClrMapping/>
  </p:clrMapOvr>
  <mc:AlternateContent xmlns:mc="http://schemas.openxmlformats.org/markup-compatibility/2006" xmlns:p14="http://schemas.microsoft.com/office/powerpoint/2010/main">
    <mc:Choice Requires="p14">
      <p:transition spd="slow" p14:dur="2000" advTm="12122"/>
    </mc:Choice>
    <mc:Fallback xmlns="">
      <p:transition spd="slow" advTm="121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C679E34-707E-4113-9E4F-1480D0942437}"/>
              </a:ext>
            </a:extLst>
          </p:cNvPr>
          <p:cNvSpPr>
            <a:spLocks noGrp="1"/>
          </p:cNvSpPr>
          <p:nvPr>
            <p:ph idx="1"/>
          </p:nvPr>
        </p:nvSpPr>
        <p:spPr>
          <a:xfrm>
            <a:off x="628650" y="1825625"/>
            <a:ext cx="7886700" cy="1992231"/>
          </a:xfrm>
        </p:spPr>
        <p:txBody>
          <a:bodyPr>
            <a:normAutofit/>
          </a:bodyPr>
          <a:lstStyle/>
          <a:p>
            <a:r>
              <a:rPr lang="nl-NL" sz="2400" dirty="0">
                <a:latin typeface="+mj-lt"/>
              </a:rPr>
              <a:t>ERGENS MUNT UIT SLAAN = A. een voordeeltje halen</a:t>
            </a:r>
          </a:p>
          <a:p>
            <a:r>
              <a:rPr lang="nl-NL" sz="2400" dirty="0">
                <a:latin typeface="+mj-lt"/>
              </a:rPr>
              <a:t>Prinses Amalia zal naar LINKS gaan kijken.</a:t>
            </a:r>
            <a:br>
              <a:rPr lang="nl-NL" sz="2400" dirty="0">
                <a:latin typeface="+mj-lt"/>
              </a:rPr>
            </a:br>
            <a:br>
              <a:rPr lang="nl-NL" sz="2400" dirty="0">
                <a:latin typeface="+mj-lt"/>
              </a:rPr>
            </a:br>
            <a:r>
              <a:rPr lang="nl-NL" sz="2400" dirty="0">
                <a:latin typeface="+mj-lt"/>
              </a:rPr>
              <a:t>De nieuwe koning of koningin kijkt steeds de andere </a:t>
            </a:r>
            <a:br>
              <a:rPr lang="nl-NL" sz="2400" dirty="0">
                <a:latin typeface="+mj-lt"/>
              </a:rPr>
            </a:br>
            <a:r>
              <a:rPr lang="nl-NL" sz="2400" dirty="0">
                <a:latin typeface="+mj-lt"/>
              </a:rPr>
              <a:t>richting op als de vorige.</a:t>
            </a:r>
          </a:p>
          <a:p>
            <a:endParaRPr lang="nl-NL" sz="2400" dirty="0">
              <a:latin typeface="+mj-lt"/>
            </a:endParaRPr>
          </a:p>
        </p:txBody>
      </p:sp>
      <p:sp>
        <p:nvSpPr>
          <p:cNvPr id="5" name="Titel 4">
            <a:extLst>
              <a:ext uri="{FF2B5EF4-FFF2-40B4-BE49-F238E27FC236}">
                <a16:creationId xmlns:a16="http://schemas.microsoft.com/office/drawing/2014/main" id="{42477764-2653-472F-99C9-2E11AAB712C2}"/>
              </a:ext>
            </a:extLst>
          </p:cNvPr>
          <p:cNvSpPr>
            <a:spLocks noGrp="1"/>
          </p:cNvSpPr>
          <p:nvPr>
            <p:ph type="title"/>
          </p:nvPr>
        </p:nvSpPr>
        <p:spPr/>
        <p:txBody>
          <a:bodyPr/>
          <a:lstStyle/>
          <a:p>
            <a:endParaRPr lang="nl-NL"/>
          </a:p>
        </p:txBody>
      </p:sp>
      <p:sp>
        <p:nvSpPr>
          <p:cNvPr id="6" name="Rechthoek: afgeronde hoeken 5">
            <a:extLst>
              <a:ext uri="{FF2B5EF4-FFF2-40B4-BE49-F238E27FC236}">
                <a16:creationId xmlns:a16="http://schemas.microsoft.com/office/drawing/2014/main" id="{7F0FCC91-2944-474F-92A2-BA28224DA7C1}"/>
              </a:ext>
            </a:extLst>
          </p:cNvPr>
          <p:cNvSpPr/>
          <p:nvPr/>
        </p:nvSpPr>
        <p:spPr>
          <a:xfrm>
            <a:off x="649325" y="609983"/>
            <a:ext cx="7891089"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600" dirty="0">
                <a:solidFill>
                  <a:schemeClr val="bg1"/>
                </a:solidFill>
              </a:rPr>
              <a:t>antwoorden </a:t>
            </a:r>
            <a:endParaRPr lang="nl-NL" dirty="0">
              <a:solidFill>
                <a:schemeClr val="bg1"/>
              </a:solidFill>
            </a:endParaRPr>
          </a:p>
        </p:txBody>
      </p:sp>
      <p:sp>
        <p:nvSpPr>
          <p:cNvPr id="4" name="AutoShape 2" descr="Prinses Amalia Archieven - MAX Vandaag">
            <a:extLst>
              <a:ext uri="{FF2B5EF4-FFF2-40B4-BE49-F238E27FC236}">
                <a16:creationId xmlns:a16="http://schemas.microsoft.com/office/drawing/2014/main" id="{1D301A5F-B604-49C3-9962-4BA79405E1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Afbeelding 8">
            <a:extLst>
              <a:ext uri="{FF2B5EF4-FFF2-40B4-BE49-F238E27FC236}">
                <a16:creationId xmlns:a16="http://schemas.microsoft.com/office/drawing/2014/main" id="{1E987E0D-3AE4-4A5D-A037-58C98D805FC2}"/>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2490" t="10246" r="39976" b="44243"/>
          <a:stretch/>
        </p:blipFill>
        <p:spPr>
          <a:xfrm>
            <a:off x="3549191" y="3817856"/>
            <a:ext cx="2045617" cy="21029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45534815"/>
      </p:ext>
    </p:extLst>
  </p:cSld>
  <p:clrMapOvr>
    <a:masterClrMapping/>
  </p:clrMapOvr>
  <mc:AlternateContent xmlns:mc="http://schemas.openxmlformats.org/markup-compatibility/2006" xmlns:p14="http://schemas.microsoft.com/office/powerpoint/2010/main">
    <mc:Choice Requires="p14">
      <p:transition spd="slow" p14:dur="2000" advTm="12036"/>
    </mc:Choice>
    <mc:Fallback xmlns="">
      <p:transition spd="slow" advTm="1203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meinse-munten-Valkhof">
            <a:extLst>
              <a:ext uri="{FF2B5EF4-FFF2-40B4-BE49-F238E27FC236}">
                <a16:creationId xmlns:a16="http://schemas.microsoft.com/office/drawing/2014/main" id="{4E594E48-3B58-4969-B66B-1FCC38368C90}"/>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4845" t="-628" r="61659" b="628"/>
          <a:stretch/>
        </p:blipFill>
        <p:spPr bwMode="auto">
          <a:xfrm>
            <a:off x="6663447" y="-50030"/>
            <a:ext cx="2480554" cy="6908029"/>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afgeronde hoeken 4">
            <a:extLst>
              <a:ext uri="{FF2B5EF4-FFF2-40B4-BE49-F238E27FC236}">
                <a16:creationId xmlns:a16="http://schemas.microsoft.com/office/drawing/2014/main" id="{F8FA07A6-6F80-49CD-BEB2-26F4B1875AB5}"/>
              </a:ext>
            </a:extLst>
          </p:cNvPr>
          <p:cNvSpPr/>
          <p:nvPr/>
        </p:nvSpPr>
        <p:spPr>
          <a:xfrm>
            <a:off x="626455" y="473394"/>
            <a:ext cx="7891089" cy="715089"/>
          </a:xfrm>
          <a:prstGeom prst="roundRect">
            <a:avLst/>
          </a:prstGeom>
          <a:solidFill>
            <a:srgbClr val="74A4A9"/>
          </a:solidFill>
        </p:spPr>
        <p:txBody>
          <a:bodyPr wrap="square">
            <a:spAutoFit/>
          </a:bodyPr>
          <a:lstStyle/>
          <a:p>
            <a:r>
              <a:rPr lang="nl-NL" sz="2400" dirty="0">
                <a:solidFill>
                  <a:schemeClr val="bg1"/>
                </a:solidFill>
              </a:rPr>
              <a:t>Rariteitenkabinet  LES 6</a:t>
            </a:r>
            <a:r>
              <a:rPr lang="nl-NL" sz="2000" dirty="0">
                <a:solidFill>
                  <a:schemeClr val="bg1"/>
                </a:solidFill>
              </a:rPr>
              <a:t>     </a:t>
            </a:r>
            <a:r>
              <a:rPr lang="nl-NL" sz="3600" dirty="0">
                <a:solidFill>
                  <a:schemeClr val="bg1"/>
                </a:solidFill>
              </a:rPr>
              <a:t>de mooiste munten</a:t>
            </a:r>
            <a:endParaRPr lang="nl-NL" dirty="0">
              <a:solidFill>
                <a:schemeClr val="bg1"/>
              </a:solidFill>
            </a:endParaRPr>
          </a:p>
        </p:txBody>
      </p:sp>
      <p:sp>
        <p:nvSpPr>
          <p:cNvPr id="6" name="Rechthoek 5">
            <a:extLst>
              <a:ext uri="{FF2B5EF4-FFF2-40B4-BE49-F238E27FC236}">
                <a16:creationId xmlns:a16="http://schemas.microsoft.com/office/drawing/2014/main" id="{E9D801D8-3543-49D2-87B7-AA903E721AC8}"/>
              </a:ext>
            </a:extLst>
          </p:cNvPr>
          <p:cNvSpPr/>
          <p:nvPr/>
        </p:nvSpPr>
        <p:spPr>
          <a:xfrm>
            <a:off x="964707" y="1736846"/>
            <a:ext cx="6096000" cy="3416320"/>
          </a:xfrm>
          <a:prstGeom prst="rect">
            <a:avLst/>
          </a:prstGeom>
        </p:spPr>
        <p:txBody>
          <a:bodyPr>
            <a:spAutoFit/>
          </a:bodyPr>
          <a:lstStyle/>
          <a:p>
            <a:r>
              <a:rPr lang="nl-NL" sz="2400" dirty="0"/>
              <a:t>In deze les leer je:</a:t>
            </a:r>
            <a:br>
              <a:rPr lang="nl-NL" sz="2400" dirty="0"/>
            </a:br>
            <a:endParaRPr lang="nl-NL" sz="2400" dirty="0"/>
          </a:p>
          <a:p>
            <a:pPr marL="571500" indent="-571500">
              <a:buFont typeface="Arial" panose="020B0604020202020204" pitchFamily="34" charset="0"/>
              <a:buChar char="•"/>
            </a:pPr>
            <a:r>
              <a:rPr lang="nl-NL" sz="2400" dirty="0"/>
              <a:t>Over munten uit verschillende tijden</a:t>
            </a:r>
          </a:p>
          <a:p>
            <a:pPr marL="571500" indent="-571500">
              <a:buFont typeface="Arial" panose="020B0604020202020204" pitchFamily="34" charset="0"/>
              <a:buChar char="•"/>
            </a:pPr>
            <a:endParaRPr lang="nl-NL" sz="2400" dirty="0"/>
          </a:p>
          <a:p>
            <a:pPr marL="571500" indent="-571500">
              <a:buFont typeface="Arial" panose="020B0604020202020204" pitchFamily="34" charset="0"/>
              <a:buChar char="•"/>
            </a:pPr>
            <a:r>
              <a:rPr lang="nl-NL" sz="2400" dirty="0"/>
              <a:t>Over munten uit Arnhem</a:t>
            </a:r>
          </a:p>
          <a:p>
            <a:endParaRPr lang="nl-NL" sz="2400" dirty="0"/>
          </a:p>
          <a:p>
            <a:pPr marL="571500" indent="-571500">
              <a:buFont typeface="Arial" panose="020B0604020202020204" pitchFamily="34" charset="0"/>
              <a:buChar char="•"/>
            </a:pPr>
            <a:r>
              <a:rPr lang="nl-NL" sz="2400" dirty="0"/>
              <a:t>Hoe je zelf munten kunt maken</a:t>
            </a:r>
            <a:endParaRPr lang="nl-NL" sz="2400" b="1" dirty="0">
              <a:solidFill>
                <a:schemeClr val="accent1">
                  <a:lumMod val="75000"/>
                </a:schemeClr>
              </a:solidFill>
            </a:endParaRPr>
          </a:p>
          <a:p>
            <a:br>
              <a:rPr lang="nl-NL" sz="2400" dirty="0"/>
            </a:br>
            <a:endParaRPr lang="nl-NL" sz="2400" dirty="0"/>
          </a:p>
        </p:txBody>
      </p:sp>
      <p:sp>
        <p:nvSpPr>
          <p:cNvPr id="11" name="Tekstvak 10">
            <a:extLst>
              <a:ext uri="{FF2B5EF4-FFF2-40B4-BE49-F238E27FC236}">
                <a16:creationId xmlns:a16="http://schemas.microsoft.com/office/drawing/2014/main" id="{50C8D660-0986-4167-877D-6B563F0986CB}"/>
              </a:ext>
            </a:extLst>
          </p:cNvPr>
          <p:cNvSpPr txBox="1"/>
          <p:nvPr/>
        </p:nvSpPr>
        <p:spPr>
          <a:xfrm>
            <a:off x="895183" y="5816536"/>
            <a:ext cx="2321538" cy="374571"/>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rPr>
              <a:t>Extra uitzoek-opdrachten</a:t>
            </a:r>
          </a:p>
        </p:txBody>
      </p:sp>
      <p:sp>
        <p:nvSpPr>
          <p:cNvPr id="12" name="Tekstvak 11">
            <a:extLst>
              <a:ext uri="{FF2B5EF4-FFF2-40B4-BE49-F238E27FC236}">
                <a16:creationId xmlns:a16="http://schemas.microsoft.com/office/drawing/2014/main" id="{A8FB36FF-58FE-4B93-B505-05C3EFE5AF2A}"/>
              </a:ext>
            </a:extLst>
          </p:cNvPr>
          <p:cNvSpPr txBox="1"/>
          <p:nvPr/>
        </p:nvSpPr>
        <p:spPr>
          <a:xfrm>
            <a:off x="895183" y="5150166"/>
            <a:ext cx="2036409" cy="519351"/>
          </a:xfrm>
          <a:prstGeom prst="wedgeEllipseCallout">
            <a:avLst>
              <a:gd name="adj1" fmla="val 71846"/>
              <a:gd name="adj2" fmla="val -42754"/>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vragen</a:t>
            </a:r>
          </a:p>
        </p:txBody>
      </p:sp>
      <p:pic>
        <p:nvPicPr>
          <p:cNvPr id="14" name="Tijdelijke aanduiding voor inhoud 4">
            <a:extLst>
              <a:ext uri="{FF2B5EF4-FFF2-40B4-BE49-F238E27FC236}">
                <a16:creationId xmlns:a16="http://schemas.microsoft.com/office/drawing/2014/main" id="{C200D7FB-0201-4C03-BE84-33A465844F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5563345"/>
            <a:ext cx="3782244" cy="739826"/>
          </a:xfrm>
          <a:prstGeom prst="rect">
            <a:avLst/>
          </a:prstGeom>
        </p:spPr>
      </p:pic>
      <p:sp>
        <p:nvSpPr>
          <p:cNvPr id="2" name="AutoShape 2" descr="Romeinse-munten-Valkhof">
            <a:extLst>
              <a:ext uri="{FF2B5EF4-FFF2-40B4-BE49-F238E27FC236}">
                <a16:creationId xmlns:a16="http://schemas.microsoft.com/office/drawing/2014/main" id="{FB2CD2BE-632C-4BE4-86AE-F380D26CB45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Opgenomen geluid">
            <a:hlinkClick r:id="" action="ppaction://media"/>
            <a:extLst>
              <a:ext uri="{FF2B5EF4-FFF2-40B4-BE49-F238E27FC236}">
                <a16:creationId xmlns:a16="http://schemas.microsoft.com/office/drawing/2014/main" id="{C74B8970-9AF8-429B-AA1A-C1A879FEF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2638" y="1493164"/>
            <a:ext cx="487363" cy="487363"/>
          </a:xfrm>
          <a:prstGeom prst="rect">
            <a:avLst/>
          </a:prstGeom>
        </p:spPr>
      </p:pic>
    </p:spTree>
    <p:extLst>
      <p:ext uri="{BB962C8B-B14F-4D97-AF65-F5344CB8AC3E}">
        <p14:creationId xmlns:p14="http://schemas.microsoft.com/office/powerpoint/2010/main" val="2540096479"/>
      </p:ext>
    </p:extLst>
  </p:cSld>
  <p:clrMapOvr>
    <a:masterClrMapping/>
  </p:clrMapOvr>
  <mc:AlternateContent xmlns:mc="http://schemas.openxmlformats.org/markup-compatibility/2006" xmlns:p14="http://schemas.microsoft.com/office/powerpoint/2010/main">
    <mc:Choice Requires="p14">
      <p:transition spd="slow" p14:dur="2000" advTm="19502"/>
    </mc:Choice>
    <mc:Fallback xmlns="">
      <p:transition spd="slow" advTm="19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7" objId="7"/>
        <p14:stopEvt time="17360"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DA6E9-6B29-4319-AA34-71E802FCAD7F}"/>
              </a:ext>
            </a:extLst>
          </p:cNvPr>
          <p:cNvSpPr>
            <a:spLocks noGrp="1"/>
          </p:cNvSpPr>
          <p:nvPr>
            <p:ph type="title"/>
          </p:nvPr>
        </p:nvSpPr>
        <p:spPr>
          <a:xfrm>
            <a:off x="344564" y="206730"/>
            <a:ext cx="7886700" cy="602540"/>
          </a:xfrm>
        </p:spPr>
        <p:txBody>
          <a:bodyPr>
            <a:normAutofit fontScale="90000"/>
          </a:bodyPr>
          <a:lstStyle/>
          <a:p>
            <a:r>
              <a:rPr lang="nl-NL" dirty="0"/>
              <a:t>muntenverzameling</a:t>
            </a:r>
          </a:p>
        </p:txBody>
      </p:sp>
      <p:pic>
        <p:nvPicPr>
          <p:cNvPr id="4" name="Picture 4" descr="http://cdn.royalcollection.org.uk/cdn/farfuture/zr-mbsBAOd2rdHsbwoUgOI4ymxvzK7PiqoQabbNmUvg/mtime:1392959180/sites/royalcollection.org.uk/files/collection-online/d/b/405781/ef1178336dd50b7a7b5d8c55805762c2.jpg">
            <a:extLst>
              <a:ext uri="{FF2B5EF4-FFF2-40B4-BE49-F238E27FC236}">
                <a16:creationId xmlns:a16="http://schemas.microsoft.com/office/drawing/2014/main" id="{B6585E25-727E-4CC8-A616-8A358DE99B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755"/>
          <a:stretch/>
        </p:blipFill>
        <p:spPr bwMode="auto">
          <a:xfrm>
            <a:off x="89136" y="1333533"/>
            <a:ext cx="6063449" cy="4798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cdn.royalcollection.org.uk/cdn/farfuture/zr-mbsBAOd2rdHsbwoUgOI4ymxvzK7PiqoQabbNmUvg/mtime:1392959180/sites/royalcollection.org.uk/files/collection-online/d/b/405781/ef1178336dd50b7a7b5d8c55805762c2.jpg">
            <a:extLst>
              <a:ext uri="{FF2B5EF4-FFF2-40B4-BE49-F238E27FC236}">
                <a16:creationId xmlns:a16="http://schemas.microsoft.com/office/drawing/2014/main" id="{3C6CCC33-9428-400C-9FE1-C1FC80F38F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44" t="86041" r="76783" b="1475"/>
          <a:stretch/>
        </p:blipFill>
        <p:spPr bwMode="auto">
          <a:xfrm>
            <a:off x="6304159" y="4473723"/>
            <a:ext cx="2640498" cy="1535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4" descr="http://cdn.royalcollection.org.uk/cdn/farfuture/zr-mbsBAOd2rdHsbwoUgOI4ymxvzK7PiqoQabbNmUvg/mtime:1392959180/sites/royalcollection.org.uk/files/collection-online/d/b/405781/ef1178336dd50b7a7b5d8c55805762c2.jpg">
            <a:extLst>
              <a:ext uri="{FF2B5EF4-FFF2-40B4-BE49-F238E27FC236}">
                <a16:creationId xmlns:a16="http://schemas.microsoft.com/office/drawing/2014/main" id="{577C43AE-2D5C-4639-97D4-DE510F83BC55}"/>
              </a:ext>
            </a:extLst>
          </p:cNvPr>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44556" t="60871" r="38539" b="21787"/>
          <a:stretch/>
        </p:blipFill>
        <p:spPr bwMode="auto">
          <a:xfrm>
            <a:off x="6304159" y="2435537"/>
            <a:ext cx="2647010" cy="1757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8" name="Rechte verbindingslijn 7">
            <a:extLst>
              <a:ext uri="{FF2B5EF4-FFF2-40B4-BE49-F238E27FC236}">
                <a16:creationId xmlns:a16="http://schemas.microsoft.com/office/drawing/2014/main" id="{94F95FF2-B4EF-4753-BE34-4DE181EDE03A}"/>
              </a:ext>
            </a:extLst>
          </p:cNvPr>
          <p:cNvCxnSpPr>
            <a:cxnSpLocks/>
          </p:cNvCxnSpPr>
          <p:nvPr/>
        </p:nvCxnSpPr>
        <p:spPr>
          <a:xfrm flipH="1">
            <a:off x="1686757" y="5508549"/>
            <a:ext cx="4617402" cy="21387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Rechte verbindingslijn 12">
            <a:extLst>
              <a:ext uri="{FF2B5EF4-FFF2-40B4-BE49-F238E27FC236}">
                <a16:creationId xmlns:a16="http://schemas.microsoft.com/office/drawing/2014/main" id="{4D1C5ACC-EE83-436E-9603-7E2D4A2BC897}"/>
              </a:ext>
            </a:extLst>
          </p:cNvPr>
          <p:cNvCxnSpPr>
            <a:cxnSpLocks/>
          </p:cNvCxnSpPr>
          <p:nvPr/>
        </p:nvCxnSpPr>
        <p:spPr>
          <a:xfrm flipH="1">
            <a:off x="4265047" y="3998919"/>
            <a:ext cx="2016245" cy="661478"/>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9" name="Tekstvak 18">
            <a:extLst>
              <a:ext uri="{FF2B5EF4-FFF2-40B4-BE49-F238E27FC236}">
                <a16:creationId xmlns:a16="http://schemas.microsoft.com/office/drawing/2014/main" id="{C6D1735D-E098-4679-AE47-3A6EA07843AC}"/>
              </a:ext>
            </a:extLst>
          </p:cNvPr>
          <p:cNvSpPr txBox="1"/>
          <p:nvPr/>
        </p:nvSpPr>
        <p:spPr>
          <a:xfrm>
            <a:off x="5681911" y="1078162"/>
            <a:ext cx="2744334" cy="1038701"/>
          </a:xfrm>
          <a:prstGeom prst="wedgeEllipseCallout">
            <a:avLst>
              <a:gd name="adj1" fmla="val 24234"/>
              <a:gd name="adj2" fmla="val 117524"/>
            </a:avLst>
          </a:prstGeom>
          <a:solidFill>
            <a:schemeClr val="bg2"/>
          </a:solidFill>
          <a:ln w="28575">
            <a:solidFill>
              <a:srgbClr val="FF0000"/>
            </a:solidFill>
          </a:ln>
          <a:effectLst/>
        </p:spPr>
        <p:txBody>
          <a:bodyPr wrap="square" rtlCol="0">
            <a:spAutoFit/>
          </a:bodyPr>
          <a:lstStyle/>
          <a:p>
            <a:pPr algn="ctr"/>
            <a:r>
              <a:rPr lang="nl-NL" sz="1400" dirty="0">
                <a:solidFill>
                  <a:srgbClr val="FF0000"/>
                </a:solidFill>
              </a:rPr>
              <a:t>Als jij munten zou verzamelen, hoe bewaar je ze dan?</a:t>
            </a:r>
          </a:p>
        </p:txBody>
      </p:sp>
      <p:pic>
        <p:nvPicPr>
          <p:cNvPr id="7" name="Opgenomen geluid">
            <a:hlinkClick r:id="" action="ppaction://media"/>
            <a:extLst>
              <a:ext uri="{FF2B5EF4-FFF2-40B4-BE49-F238E27FC236}">
                <a16:creationId xmlns:a16="http://schemas.microsoft.com/office/drawing/2014/main" id="{84889357-1730-4E1D-8D01-31E883BF8B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7582" y="321907"/>
            <a:ext cx="487363" cy="487363"/>
          </a:xfrm>
          <a:prstGeom prst="rect">
            <a:avLst/>
          </a:prstGeom>
        </p:spPr>
      </p:pic>
    </p:spTree>
    <p:extLst>
      <p:ext uri="{BB962C8B-B14F-4D97-AF65-F5344CB8AC3E}">
        <p14:creationId xmlns:p14="http://schemas.microsoft.com/office/powerpoint/2010/main" val="2849790129"/>
      </p:ext>
    </p:extLst>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7" objId="7"/>
        <p14:pauseEvt time="23836" objId="7"/>
        <p14:stopEvt time="23836"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AB2B99-9E7A-4F35-B497-26EC2C2ED40C}"/>
              </a:ext>
            </a:extLst>
          </p:cNvPr>
          <p:cNvSpPr>
            <a:spLocks noGrp="1"/>
          </p:cNvSpPr>
          <p:nvPr>
            <p:ph type="title"/>
          </p:nvPr>
        </p:nvSpPr>
        <p:spPr>
          <a:xfrm>
            <a:off x="628649" y="226809"/>
            <a:ext cx="7886700" cy="1325563"/>
          </a:xfrm>
        </p:spPr>
        <p:txBody>
          <a:bodyPr/>
          <a:lstStyle/>
          <a:p>
            <a:r>
              <a:rPr lang="nl-NL" dirty="0"/>
              <a:t>Romeinse munten</a:t>
            </a:r>
          </a:p>
        </p:txBody>
      </p:sp>
      <p:pic>
        <p:nvPicPr>
          <p:cNvPr id="1026" name="Picture 2" descr="Aureus van Septimius Severus">
            <a:extLst>
              <a:ext uri="{FF2B5EF4-FFF2-40B4-BE49-F238E27FC236}">
                <a16:creationId xmlns:a16="http://schemas.microsoft.com/office/drawing/2014/main" id="{51AC361B-9550-479E-88AC-172D9F6C871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8649" y="1538625"/>
            <a:ext cx="3011195" cy="157146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403CE72-7544-46E1-ACAB-3A15FB71559E}"/>
              </a:ext>
            </a:extLst>
          </p:cNvPr>
          <p:cNvSpPr txBox="1"/>
          <p:nvPr/>
        </p:nvSpPr>
        <p:spPr>
          <a:xfrm>
            <a:off x="1313063" y="3115934"/>
            <a:ext cx="1572180" cy="369332"/>
          </a:xfrm>
          <a:prstGeom prst="rect">
            <a:avLst/>
          </a:prstGeom>
          <a:noFill/>
        </p:spPr>
        <p:txBody>
          <a:bodyPr wrap="square" rtlCol="0">
            <a:spAutoFit/>
          </a:bodyPr>
          <a:lstStyle/>
          <a:p>
            <a:r>
              <a:rPr lang="nl-NL" dirty="0"/>
              <a:t>Aureus </a:t>
            </a:r>
            <a:r>
              <a:rPr lang="nl-NL" i="1" dirty="0"/>
              <a:t>goud</a:t>
            </a:r>
            <a:r>
              <a:rPr lang="nl-NL" dirty="0"/>
              <a:t> </a:t>
            </a:r>
          </a:p>
        </p:txBody>
      </p:sp>
      <p:pic>
        <p:nvPicPr>
          <p:cNvPr id="6" name="Picture 2" descr="Een zilveren sestertie (na 211 v.Chr.)">
            <a:extLst>
              <a:ext uri="{FF2B5EF4-FFF2-40B4-BE49-F238E27FC236}">
                <a16:creationId xmlns:a16="http://schemas.microsoft.com/office/drawing/2014/main" id="{65E79182-2A9D-4555-8BCF-09E447CFC1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16"/>
          <a:stretch/>
        </p:blipFill>
        <p:spPr bwMode="auto">
          <a:xfrm>
            <a:off x="4785005" y="1471040"/>
            <a:ext cx="3630134" cy="173778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676CAF9-CC2B-41B2-88F5-452840087C83}"/>
              </a:ext>
            </a:extLst>
          </p:cNvPr>
          <p:cNvSpPr txBox="1"/>
          <p:nvPr/>
        </p:nvSpPr>
        <p:spPr>
          <a:xfrm>
            <a:off x="5721624" y="3325470"/>
            <a:ext cx="2018627" cy="369332"/>
          </a:xfrm>
          <a:prstGeom prst="rect">
            <a:avLst/>
          </a:prstGeom>
          <a:noFill/>
        </p:spPr>
        <p:txBody>
          <a:bodyPr wrap="square" rtlCol="0">
            <a:spAutoFit/>
          </a:bodyPr>
          <a:lstStyle/>
          <a:p>
            <a:r>
              <a:rPr lang="nl-NL" dirty="0" err="1"/>
              <a:t>Sestertius</a:t>
            </a:r>
            <a:r>
              <a:rPr lang="nl-NL" dirty="0"/>
              <a:t>   </a:t>
            </a:r>
            <a:r>
              <a:rPr lang="nl-NL" i="1" dirty="0"/>
              <a:t>brons </a:t>
            </a:r>
            <a:r>
              <a:rPr lang="nl-NL" dirty="0"/>
              <a:t> </a:t>
            </a:r>
          </a:p>
        </p:txBody>
      </p:sp>
      <p:pic>
        <p:nvPicPr>
          <p:cNvPr id="8" name="Picture 2" descr="Koperen as">
            <a:extLst>
              <a:ext uri="{FF2B5EF4-FFF2-40B4-BE49-F238E27FC236}">
                <a16:creationId xmlns:a16="http://schemas.microsoft.com/office/drawing/2014/main" id="{1B11008D-1FA8-46C5-916F-6A8C8BD06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81" y="4078516"/>
            <a:ext cx="3454363" cy="170515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63E4F868-DD34-4866-8BA9-16A6ABF14331}"/>
              </a:ext>
            </a:extLst>
          </p:cNvPr>
          <p:cNvSpPr txBox="1"/>
          <p:nvPr/>
        </p:nvSpPr>
        <p:spPr>
          <a:xfrm>
            <a:off x="6031512" y="5816165"/>
            <a:ext cx="2018627" cy="369332"/>
          </a:xfrm>
          <a:prstGeom prst="rect">
            <a:avLst/>
          </a:prstGeom>
          <a:noFill/>
        </p:spPr>
        <p:txBody>
          <a:bodyPr wrap="square" rtlCol="0">
            <a:spAutoFit/>
          </a:bodyPr>
          <a:lstStyle/>
          <a:p>
            <a:r>
              <a:rPr lang="nl-NL" dirty="0"/>
              <a:t>As  </a:t>
            </a:r>
            <a:r>
              <a:rPr lang="nl-NL" i="1" dirty="0"/>
              <a:t>koper </a:t>
            </a:r>
            <a:r>
              <a:rPr lang="nl-NL" dirty="0"/>
              <a:t> </a:t>
            </a:r>
          </a:p>
        </p:txBody>
      </p:sp>
      <p:pic>
        <p:nvPicPr>
          <p:cNvPr id="10" name="Picture 2" descr="Denarius van keizer Augustus (4 n.Chr.)">
            <a:extLst>
              <a:ext uri="{FF2B5EF4-FFF2-40B4-BE49-F238E27FC236}">
                <a16:creationId xmlns:a16="http://schemas.microsoft.com/office/drawing/2014/main" id="{37AF8D78-285D-4997-8FA5-5488D22588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012" y="4078516"/>
            <a:ext cx="3741322" cy="190236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44AD20D0-2F01-4660-AD6A-4FA33831E328}"/>
              </a:ext>
            </a:extLst>
          </p:cNvPr>
          <p:cNvSpPr txBox="1"/>
          <p:nvPr/>
        </p:nvSpPr>
        <p:spPr>
          <a:xfrm>
            <a:off x="1348156" y="5900025"/>
            <a:ext cx="1572180" cy="369332"/>
          </a:xfrm>
          <a:prstGeom prst="rect">
            <a:avLst/>
          </a:prstGeom>
          <a:noFill/>
        </p:spPr>
        <p:txBody>
          <a:bodyPr wrap="square" rtlCol="0">
            <a:spAutoFit/>
          </a:bodyPr>
          <a:lstStyle/>
          <a:p>
            <a:r>
              <a:rPr lang="nl-NL" dirty="0" err="1"/>
              <a:t>Denarius</a:t>
            </a:r>
            <a:r>
              <a:rPr lang="nl-NL" dirty="0"/>
              <a:t> </a:t>
            </a:r>
            <a:r>
              <a:rPr lang="nl-NL" i="1" dirty="0"/>
              <a:t>zilver</a:t>
            </a:r>
            <a:r>
              <a:rPr lang="nl-NL" dirty="0"/>
              <a:t> </a:t>
            </a:r>
          </a:p>
        </p:txBody>
      </p:sp>
      <p:sp>
        <p:nvSpPr>
          <p:cNvPr id="13" name="Tekstvak 12">
            <a:extLst>
              <a:ext uri="{FF2B5EF4-FFF2-40B4-BE49-F238E27FC236}">
                <a16:creationId xmlns:a16="http://schemas.microsoft.com/office/drawing/2014/main" id="{EFE5FF40-D033-4AEA-A9AD-070EAC8933FA}"/>
              </a:ext>
            </a:extLst>
          </p:cNvPr>
          <p:cNvSpPr txBox="1"/>
          <p:nvPr/>
        </p:nvSpPr>
        <p:spPr>
          <a:xfrm>
            <a:off x="5721624" y="444488"/>
            <a:ext cx="2855732" cy="646986"/>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rPr>
              <a:t>Lees meer over het </a:t>
            </a:r>
          </a:p>
          <a:p>
            <a:r>
              <a:rPr lang="nl-NL" sz="1600" dirty="0">
                <a:solidFill>
                  <a:srgbClr val="FF0000"/>
                </a:solidFill>
                <a:hlinkClick r:id="rId8"/>
              </a:rPr>
              <a:t>Romeinse fort </a:t>
            </a:r>
            <a:r>
              <a:rPr lang="nl-NL" sz="1600" dirty="0">
                <a:solidFill>
                  <a:srgbClr val="FF0000"/>
                </a:solidFill>
              </a:rPr>
              <a:t>in Meinerswijk</a:t>
            </a:r>
          </a:p>
        </p:txBody>
      </p:sp>
      <p:pic>
        <p:nvPicPr>
          <p:cNvPr id="5" name="Opgenomen geluid">
            <a:hlinkClick r:id="" action="ppaction://media"/>
            <a:extLst>
              <a:ext uri="{FF2B5EF4-FFF2-40B4-BE49-F238E27FC236}">
                <a16:creationId xmlns:a16="http://schemas.microsoft.com/office/drawing/2014/main" id="{D9810CDD-9DA5-4A8E-AB85-8D78BD0C62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75381" y="5942646"/>
            <a:ext cx="487363" cy="487363"/>
          </a:xfrm>
          <a:prstGeom prst="rect">
            <a:avLst/>
          </a:prstGeom>
        </p:spPr>
      </p:pic>
    </p:spTree>
    <p:extLst>
      <p:ext uri="{BB962C8B-B14F-4D97-AF65-F5344CB8AC3E}">
        <p14:creationId xmlns:p14="http://schemas.microsoft.com/office/powerpoint/2010/main" val="792933028"/>
      </p:ext>
    </p:extLst>
  </p:cSld>
  <p:clrMapOvr>
    <a:masterClrMapping/>
  </p:clrMapOvr>
  <mc:AlternateContent xmlns:mc="http://schemas.openxmlformats.org/markup-compatibility/2006" xmlns:p14="http://schemas.microsoft.com/office/powerpoint/2010/main">
    <mc:Choice Requires="p14">
      <p:transition spd="slow" p14:dur="2000" advTm="60545"/>
    </mc:Choice>
    <mc:Fallback xmlns="">
      <p:transition spd="slow" advTm="6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6" objId="5"/>
        <p14:stopEvt time="58522"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B3CA9-798B-49FF-83BD-8F3794753363}"/>
              </a:ext>
            </a:extLst>
          </p:cNvPr>
          <p:cNvSpPr>
            <a:spLocks noGrp="1"/>
          </p:cNvSpPr>
          <p:nvPr>
            <p:ph type="title"/>
          </p:nvPr>
        </p:nvSpPr>
        <p:spPr>
          <a:xfrm>
            <a:off x="504363" y="138838"/>
            <a:ext cx="7886700" cy="1325563"/>
          </a:xfrm>
        </p:spPr>
        <p:txBody>
          <a:bodyPr/>
          <a:lstStyle/>
          <a:p>
            <a:r>
              <a:rPr lang="nl-NL" dirty="0"/>
              <a:t>Romeinse muntschat Velp</a:t>
            </a:r>
          </a:p>
        </p:txBody>
      </p:sp>
      <p:pic>
        <p:nvPicPr>
          <p:cNvPr id="1026" name="Picture 2">
            <a:extLst>
              <a:ext uri="{FF2B5EF4-FFF2-40B4-BE49-F238E27FC236}">
                <a16:creationId xmlns:a16="http://schemas.microsoft.com/office/drawing/2014/main" id="{68654DB9-6E87-4ED4-A031-290A5E74E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6267" y="1044312"/>
            <a:ext cx="4097680" cy="5353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993E2D0-9E94-4870-8D13-B4ED01714E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507" y="1293708"/>
            <a:ext cx="4269761" cy="4522031"/>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a:extLst>
              <a:ext uri="{FF2B5EF4-FFF2-40B4-BE49-F238E27FC236}">
                <a16:creationId xmlns:a16="http://schemas.microsoft.com/office/drawing/2014/main" id="{24E76A58-1506-494A-BBF9-35DBB29DFA7A}"/>
              </a:ext>
            </a:extLst>
          </p:cNvPr>
          <p:cNvSpPr>
            <a:spLocks noGrp="1"/>
          </p:cNvSpPr>
          <p:nvPr>
            <p:ph idx="1"/>
          </p:nvPr>
        </p:nvSpPr>
        <p:spPr/>
        <p:txBody>
          <a:bodyPr/>
          <a:lstStyle/>
          <a:p>
            <a:endParaRPr lang="nl-NL" dirty="0"/>
          </a:p>
        </p:txBody>
      </p:sp>
      <p:sp>
        <p:nvSpPr>
          <p:cNvPr id="6" name="Tekstvak 5">
            <a:extLst>
              <a:ext uri="{FF2B5EF4-FFF2-40B4-BE49-F238E27FC236}">
                <a16:creationId xmlns:a16="http://schemas.microsoft.com/office/drawing/2014/main" id="{E54EE635-79B2-4DDD-948B-C1E51FD97B56}"/>
              </a:ext>
            </a:extLst>
          </p:cNvPr>
          <p:cNvSpPr txBox="1"/>
          <p:nvPr/>
        </p:nvSpPr>
        <p:spPr>
          <a:xfrm>
            <a:off x="2960794" y="6176963"/>
            <a:ext cx="3750947" cy="442674"/>
          </a:xfrm>
          <a:prstGeom prst="wedgeRoundRectCallout">
            <a:avLst>
              <a:gd name="adj1" fmla="val -18733"/>
              <a:gd name="adj2" fmla="val 45248"/>
              <a:gd name="adj3" fmla="val 16667"/>
            </a:avLst>
          </a:prstGeom>
          <a:solidFill>
            <a:srgbClr val="FFFF00"/>
          </a:solidFill>
          <a:ln w="28575">
            <a:solidFill>
              <a:srgbClr val="FF0000"/>
            </a:solidFill>
          </a:ln>
          <a:effectLst/>
        </p:spPr>
        <p:txBody>
          <a:bodyPr wrap="square" rtlCol="0">
            <a:spAutoFit/>
          </a:bodyPr>
          <a:lstStyle/>
          <a:p>
            <a:r>
              <a:rPr lang="nl-NL" sz="2000" dirty="0">
                <a:solidFill>
                  <a:srgbClr val="0070C0"/>
                </a:solidFill>
                <a:sym typeface="Webdings" panose="05030102010509060703" pitchFamily="18" charset="2"/>
                <a:hlinkClick r:id="rId7"/>
              </a:rPr>
              <a:t></a:t>
            </a:r>
            <a:r>
              <a:rPr lang="nl-NL" sz="1600" dirty="0">
                <a:solidFill>
                  <a:srgbClr val="FF0000"/>
                </a:solidFill>
                <a:hlinkClick r:id="rId7"/>
              </a:rPr>
              <a:t>over een muntschat </a:t>
            </a:r>
            <a:r>
              <a:rPr lang="nl-NL" sz="1600" dirty="0">
                <a:solidFill>
                  <a:srgbClr val="FF0000"/>
                </a:solidFill>
              </a:rPr>
              <a:t>gevonden in 2018</a:t>
            </a:r>
          </a:p>
        </p:txBody>
      </p:sp>
      <p:pic>
        <p:nvPicPr>
          <p:cNvPr id="15" name="Opgenomen geluid">
            <a:hlinkClick r:id="" action="ppaction://media"/>
            <a:extLst>
              <a:ext uri="{FF2B5EF4-FFF2-40B4-BE49-F238E27FC236}">
                <a16:creationId xmlns:a16="http://schemas.microsoft.com/office/drawing/2014/main" id="{80574313-3D11-4009-BA9B-75925FE1F2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24869" y="513904"/>
            <a:ext cx="487363" cy="487363"/>
          </a:xfrm>
          <a:prstGeom prst="rect">
            <a:avLst/>
          </a:prstGeom>
        </p:spPr>
      </p:pic>
    </p:spTree>
    <p:extLst>
      <p:ext uri="{BB962C8B-B14F-4D97-AF65-F5344CB8AC3E}">
        <p14:creationId xmlns:p14="http://schemas.microsoft.com/office/powerpoint/2010/main" val="4284614047"/>
      </p:ext>
    </p:extLst>
  </p:cSld>
  <p:clrMapOvr>
    <a:masterClrMapping/>
  </p:clrMapOvr>
  <mc:AlternateContent xmlns:mc="http://schemas.openxmlformats.org/markup-compatibility/2006" xmlns:p14="http://schemas.microsoft.com/office/powerpoint/2010/main">
    <mc:Choice Requires="p14">
      <p:transition spd="slow" p14:dur="2000" advTm="39395"/>
    </mc:Choice>
    <mc:Fallback xmlns="">
      <p:transition spd="slow" advTm="3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2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142" objId="15"/>
        <p14:stopEvt time="34741" objId="1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7D9-A0A5-46BA-957D-DE84BBBF4891}"/>
              </a:ext>
            </a:extLst>
          </p:cNvPr>
          <p:cNvSpPr>
            <a:spLocks noGrp="1"/>
          </p:cNvSpPr>
          <p:nvPr>
            <p:ph type="title"/>
          </p:nvPr>
        </p:nvSpPr>
        <p:spPr>
          <a:xfrm>
            <a:off x="471113" y="134308"/>
            <a:ext cx="7886700" cy="805586"/>
          </a:xfrm>
        </p:spPr>
        <p:txBody>
          <a:bodyPr/>
          <a:lstStyle/>
          <a:p>
            <a:r>
              <a:rPr lang="nl-NL" dirty="0"/>
              <a:t>Arnhemse munten</a:t>
            </a:r>
          </a:p>
        </p:txBody>
      </p:sp>
      <p:pic>
        <p:nvPicPr>
          <p:cNvPr id="7" name="Afbeelding 3">
            <a:extLst>
              <a:ext uri="{FF2B5EF4-FFF2-40B4-BE49-F238E27FC236}">
                <a16:creationId xmlns:a16="http://schemas.microsoft.com/office/drawing/2014/main" id="{3CEFCE45-C1FC-4A0B-AA34-9A39E537F59E}"/>
              </a:ext>
            </a:extLst>
          </p:cNvPr>
          <p:cNvPicPr>
            <a:picLocks noChangeAspect="1"/>
          </p:cNvPicPr>
          <p:nvPr/>
        </p:nvPicPr>
        <p:blipFill rotWithShape="1">
          <a:blip r:embed="rId4">
            <a:extLst>
              <a:ext uri="{28A0092B-C50C-407E-A947-70E740481C1C}">
                <a14:useLocalDpi xmlns:a14="http://schemas.microsoft.com/office/drawing/2010/main" val="0"/>
              </a:ext>
            </a:extLst>
          </a:blip>
          <a:srcRect l="3010" t="6941" r="2621" b="3700"/>
          <a:stretch/>
        </p:blipFill>
        <p:spPr bwMode="auto">
          <a:xfrm>
            <a:off x="257452" y="939894"/>
            <a:ext cx="8629095" cy="56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47325412-48B2-4EA5-8B46-9456D08A839B}"/>
              </a:ext>
            </a:extLst>
          </p:cNvPr>
          <p:cNvSpPr txBox="1"/>
          <p:nvPr/>
        </p:nvSpPr>
        <p:spPr>
          <a:xfrm>
            <a:off x="5316042" y="349776"/>
            <a:ext cx="1519765" cy="374650"/>
          </a:xfrm>
          <a:prstGeom prst="rect">
            <a:avLst/>
          </a:prstGeom>
          <a:solidFill>
            <a:srgbClr val="1828F6"/>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defRPr/>
            </a:pPr>
            <a:r>
              <a:rPr lang="nl-NL" dirty="0">
                <a:solidFill>
                  <a:schemeClr val="bg1"/>
                </a:solidFill>
                <a:hlinkClick r:id="rId5">
                  <a:extLst>
                    <a:ext uri="{A12FA001-AC4F-418D-AE19-62706E023703}">
                      <ahyp:hlinkClr xmlns:ahyp="http://schemas.microsoft.com/office/drawing/2018/hyperlinkcolor" val="tx"/>
                    </a:ext>
                  </a:extLst>
                </a:hlinkClick>
              </a:rPr>
              <a:t>Munterstraat</a:t>
            </a:r>
            <a:endParaRPr lang="nl-NL" dirty="0">
              <a:solidFill>
                <a:schemeClr val="bg1"/>
              </a:solidFill>
            </a:endParaRPr>
          </a:p>
        </p:txBody>
      </p:sp>
      <p:sp>
        <p:nvSpPr>
          <p:cNvPr id="8" name="Tijdelijke aanduiding voor inhoud 7">
            <a:extLst>
              <a:ext uri="{FF2B5EF4-FFF2-40B4-BE49-F238E27FC236}">
                <a16:creationId xmlns:a16="http://schemas.microsoft.com/office/drawing/2014/main" id="{DB2E5213-5218-4B92-8345-533B309E9A93}"/>
              </a:ext>
            </a:extLst>
          </p:cNvPr>
          <p:cNvSpPr>
            <a:spLocks noGrp="1"/>
          </p:cNvSpPr>
          <p:nvPr>
            <p:ph idx="1"/>
          </p:nvPr>
        </p:nvSpPr>
        <p:spPr>
          <a:xfrm>
            <a:off x="2288774" y="1566768"/>
            <a:ext cx="7886700" cy="4351338"/>
          </a:xfrm>
        </p:spPr>
        <p:txBody>
          <a:bodyPr/>
          <a:lstStyle/>
          <a:p>
            <a:endParaRPr lang="nl-NL" dirty="0"/>
          </a:p>
        </p:txBody>
      </p:sp>
      <p:pic>
        <p:nvPicPr>
          <p:cNvPr id="4" name="Opgenomen geluid">
            <a:hlinkClick r:id="" action="ppaction://media"/>
            <a:extLst>
              <a:ext uri="{FF2B5EF4-FFF2-40B4-BE49-F238E27FC236}">
                <a16:creationId xmlns:a16="http://schemas.microsoft.com/office/drawing/2014/main" id="{2861E95F-250E-4EF5-97A2-F42658709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0450" y="272210"/>
            <a:ext cx="487363" cy="487363"/>
          </a:xfrm>
          <a:prstGeom prst="rect">
            <a:avLst/>
          </a:prstGeom>
        </p:spPr>
      </p:pic>
    </p:spTree>
    <p:extLst>
      <p:ext uri="{BB962C8B-B14F-4D97-AF65-F5344CB8AC3E}">
        <p14:creationId xmlns:p14="http://schemas.microsoft.com/office/powerpoint/2010/main" val="2572589883"/>
      </p:ext>
    </p:extLst>
  </p:cSld>
  <p:clrMapOvr>
    <a:masterClrMapping/>
  </p:clrMapOvr>
  <mc:AlternateContent xmlns:mc="http://schemas.openxmlformats.org/markup-compatibility/2006" xmlns:p14="http://schemas.microsoft.com/office/powerpoint/2010/main">
    <mc:Choice Requires="p14">
      <p:transition spd="slow" p14:dur="2000" advTm="23223"/>
    </mc:Choice>
    <mc:Fallback xmlns="">
      <p:transition spd="slow" advTm="2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8" objId="4"/>
        <p14:stopEvt time="1809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28E776-4BFA-49A6-A6B1-DE335D22D0EE}"/>
              </a:ext>
            </a:extLst>
          </p:cNvPr>
          <p:cNvSpPr>
            <a:spLocks noGrp="1"/>
          </p:cNvSpPr>
          <p:nvPr>
            <p:ph type="title"/>
          </p:nvPr>
        </p:nvSpPr>
        <p:spPr>
          <a:xfrm>
            <a:off x="486608" y="108213"/>
            <a:ext cx="7886700" cy="1325563"/>
          </a:xfrm>
        </p:spPr>
        <p:txBody>
          <a:bodyPr/>
          <a:lstStyle/>
          <a:p>
            <a:r>
              <a:rPr lang="nl-NL" dirty="0"/>
              <a:t>De munter</a:t>
            </a:r>
          </a:p>
        </p:txBody>
      </p:sp>
      <p:pic>
        <p:nvPicPr>
          <p:cNvPr id="4" name="Picture 4" descr="munter">
            <a:extLst>
              <a:ext uri="{FF2B5EF4-FFF2-40B4-BE49-F238E27FC236}">
                <a16:creationId xmlns:a16="http://schemas.microsoft.com/office/drawing/2014/main" id="{5CC97EAC-A077-4B4C-887D-3B65ED33986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7384" t="13567" r="5212" b="27013"/>
          <a:stretch>
            <a:fillRect/>
          </a:stretch>
        </p:blipFill>
        <p:spPr bwMode="auto">
          <a:xfrm>
            <a:off x="3056344" y="55442"/>
            <a:ext cx="5913791" cy="67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2C037A09-83DC-47C5-B3B4-49A4C6DF07F0}"/>
              </a:ext>
            </a:extLst>
          </p:cNvPr>
          <p:cNvPicPr>
            <a:picLocks noChangeAspect="1"/>
          </p:cNvPicPr>
          <p:nvPr/>
        </p:nvPicPr>
        <p:blipFill rotWithShape="1">
          <a:blip r:embed="rId6">
            <a:extLst>
              <a:ext uri="{28A0092B-C50C-407E-A947-70E740481C1C}">
                <a14:useLocalDpi xmlns:a14="http://schemas.microsoft.com/office/drawing/2010/main" val="0"/>
              </a:ext>
            </a:extLst>
          </a:blip>
          <a:srcRect l="40261" t="18307" r="41426" b="47135"/>
          <a:stretch/>
        </p:blipFill>
        <p:spPr>
          <a:xfrm>
            <a:off x="397225" y="3941844"/>
            <a:ext cx="2215255" cy="225431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Afbeelding 7">
            <a:extLst>
              <a:ext uri="{FF2B5EF4-FFF2-40B4-BE49-F238E27FC236}">
                <a16:creationId xmlns:a16="http://schemas.microsoft.com/office/drawing/2014/main" id="{5FF009AA-4265-4F9A-B547-F9456824430A}"/>
              </a:ext>
            </a:extLst>
          </p:cNvPr>
          <p:cNvPicPr>
            <a:picLocks noChangeAspect="1"/>
          </p:cNvPicPr>
          <p:nvPr/>
        </p:nvPicPr>
        <p:blipFill rotWithShape="1">
          <a:blip r:embed="rId7">
            <a:extLst>
              <a:ext uri="{28A0092B-C50C-407E-A947-70E740481C1C}">
                <a14:useLocalDpi xmlns:a14="http://schemas.microsoft.com/office/drawing/2010/main" val="0"/>
              </a:ext>
            </a:extLst>
          </a:blip>
          <a:srcRect l="40754" t="18604" r="42051" b="48510"/>
          <a:stretch/>
        </p:blipFill>
        <p:spPr>
          <a:xfrm>
            <a:off x="452752" y="1464490"/>
            <a:ext cx="2090341" cy="215604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kstvak 8">
            <a:extLst>
              <a:ext uri="{FF2B5EF4-FFF2-40B4-BE49-F238E27FC236}">
                <a16:creationId xmlns:a16="http://schemas.microsoft.com/office/drawing/2014/main" id="{5670598E-886D-4DF6-90FD-F8DCBCA6999E}"/>
              </a:ext>
            </a:extLst>
          </p:cNvPr>
          <p:cNvSpPr txBox="1"/>
          <p:nvPr/>
        </p:nvSpPr>
        <p:spPr>
          <a:xfrm>
            <a:off x="892241" y="3598690"/>
            <a:ext cx="1572180" cy="369332"/>
          </a:xfrm>
          <a:prstGeom prst="rect">
            <a:avLst/>
          </a:prstGeom>
          <a:noFill/>
        </p:spPr>
        <p:txBody>
          <a:bodyPr wrap="square" rtlCol="0">
            <a:spAutoFit/>
          </a:bodyPr>
          <a:lstStyle/>
          <a:p>
            <a:r>
              <a:rPr lang="nl-NL" dirty="0"/>
              <a:t>Graaf Otto</a:t>
            </a:r>
          </a:p>
        </p:txBody>
      </p:sp>
      <p:sp>
        <p:nvSpPr>
          <p:cNvPr id="10" name="Tekstvak 9">
            <a:extLst>
              <a:ext uri="{FF2B5EF4-FFF2-40B4-BE49-F238E27FC236}">
                <a16:creationId xmlns:a16="http://schemas.microsoft.com/office/drawing/2014/main" id="{9191C7EB-1119-44E8-BF6E-E00AD487F0C4}"/>
              </a:ext>
            </a:extLst>
          </p:cNvPr>
          <p:cNvSpPr txBox="1"/>
          <p:nvPr/>
        </p:nvSpPr>
        <p:spPr>
          <a:xfrm>
            <a:off x="486608" y="6159928"/>
            <a:ext cx="2215255" cy="369332"/>
          </a:xfrm>
          <a:prstGeom prst="rect">
            <a:avLst/>
          </a:prstGeom>
          <a:noFill/>
        </p:spPr>
        <p:txBody>
          <a:bodyPr wrap="square" rtlCol="0">
            <a:spAutoFit/>
          </a:bodyPr>
          <a:lstStyle/>
          <a:p>
            <a:r>
              <a:rPr lang="nl-NL" dirty="0"/>
              <a:t>wapen van Arnhem</a:t>
            </a:r>
          </a:p>
        </p:txBody>
      </p:sp>
      <p:sp>
        <p:nvSpPr>
          <p:cNvPr id="11" name="Tekstvak 10">
            <a:extLst>
              <a:ext uri="{FF2B5EF4-FFF2-40B4-BE49-F238E27FC236}">
                <a16:creationId xmlns:a16="http://schemas.microsoft.com/office/drawing/2014/main" id="{9FC30098-0376-48AE-8CCA-A1972CCD4F18}"/>
              </a:ext>
            </a:extLst>
          </p:cNvPr>
          <p:cNvSpPr txBox="1"/>
          <p:nvPr/>
        </p:nvSpPr>
        <p:spPr>
          <a:xfrm>
            <a:off x="737719" y="1081726"/>
            <a:ext cx="2215255" cy="307777"/>
          </a:xfrm>
          <a:prstGeom prst="rect">
            <a:avLst/>
          </a:prstGeom>
          <a:noFill/>
        </p:spPr>
        <p:txBody>
          <a:bodyPr wrap="square" rtlCol="0">
            <a:spAutoFit/>
          </a:bodyPr>
          <a:lstStyle/>
          <a:p>
            <a:r>
              <a:rPr lang="nl-NL" sz="1400" i="1" dirty="0"/>
              <a:t>munt uit 13</a:t>
            </a:r>
            <a:r>
              <a:rPr lang="nl-NL" sz="1400" i="1" baseline="30000" dirty="0"/>
              <a:t>e</a:t>
            </a:r>
            <a:r>
              <a:rPr lang="nl-NL" sz="1400" i="1" dirty="0"/>
              <a:t> eeuw</a:t>
            </a:r>
          </a:p>
        </p:txBody>
      </p:sp>
      <p:cxnSp>
        <p:nvCxnSpPr>
          <p:cNvPr id="13" name="Rechte verbindingslijn 12">
            <a:extLst>
              <a:ext uri="{FF2B5EF4-FFF2-40B4-BE49-F238E27FC236}">
                <a16:creationId xmlns:a16="http://schemas.microsoft.com/office/drawing/2014/main" id="{DA22DC31-E12A-4189-A124-5A48DAA6D517}"/>
              </a:ext>
            </a:extLst>
          </p:cNvPr>
          <p:cNvCxnSpPr>
            <a:cxnSpLocks/>
          </p:cNvCxnSpPr>
          <p:nvPr/>
        </p:nvCxnSpPr>
        <p:spPr>
          <a:xfrm>
            <a:off x="2356701" y="3129699"/>
            <a:ext cx="2667786" cy="175338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CBF4C2AB-3313-4851-A0D4-189AF3335793}"/>
              </a:ext>
            </a:extLst>
          </p:cNvPr>
          <p:cNvSpPr txBox="1"/>
          <p:nvPr/>
        </p:nvSpPr>
        <p:spPr>
          <a:xfrm>
            <a:off x="5928851" y="793662"/>
            <a:ext cx="2728541" cy="1341656"/>
          </a:xfrm>
          <a:prstGeom prst="wedgeEllipseCallout">
            <a:avLst>
              <a:gd name="adj1" fmla="val -56406"/>
              <a:gd name="adj2" fmla="val 105860"/>
            </a:avLst>
          </a:prstGeom>
          <a:solidFill>
            <a:schemeClr val="bg2"/>
          </a:solidFill>
          <a:ln w="28575">
            <a:solidFill>
              <a:srgbClr val="FF0000"/>
            </a:solidFill>
          </a:ln>
          <a:effectLst/>
        </p:spPr>
        <p:txBody>
          <a:bodyPr wrap="square" rtlCol="0">
            <a:spAutoFit/>
          </a:bodyPr>
          <a:lstStyle/>
          <a:p>
            <a:pPr algn="ctr"/>
            <a:r>
              <a:rPr lang="nl-NL" sz="1400" dirty="0">
                <a:solidFill>
                  <a:srgbClr val="FF0000"/>
                </a:solidFill>
              </a:rPr>
              <a:t>Wat betekent het spreekwoord:</a:t>
            </a:r>
            <a:br>
              <a:rPr lang="nl-NL" sz="1400" dirty="0">
                <a:solidFill>
                  <a:srgbClr val="FF0000"/>
                </a:solidFill>
              </a:rPr>
            </a:br>
            <a:r>
              <a:rPr lang="nl-NL" sz="1400" dirty="0">
                <a:solidFill>
                  <a:srgbClr val="FF0000"/>
                </a:solidFill>
              </a:rPr>
              <a:t>ERGENS MUNT UIT SLAAN </a:t>
            </a:r>
          </a:p>
        </p:txBody>
      </p:sp>
      <p:sp>
        <p:nvSpPr>
          <p:cNvPr id="15" name="Tekstvak 14">
            <a:extLst>
              <a:ext uri="{FF2B5EF4-FFF2-40B4-BE49-F238E27FC236}">
                <a16:creationId xmlns:a16="http://schemas.microsoft.com/office/drawing/2014/main" id="{DE81510D-E9DF-4910-9192-5705A38D0E1D}"/>
              </a:ext>
            </a:extLst>
          </p:cNvPr>
          <p:cNvSpPr txBox="1"/>
          <p:nvPr/>
        </p:nvSpPr>
        <p:spPr>
          <a:xfrm>
            <a:off x="6707215" y="4147778"/>
            <a:ext cx="1950177" cy="2333685"/>
          </a:xfrm>
          <a:prstGeom prst="roundRect">
            <a:avLst>
              <a:gd name="adj" fmla="val 8544"/>
            </a:avLst>
          </a:prstGeom>
          <a:solidFill>
            <a:schemeClr val="bg1"/>
          </a:solidFill>
          <a:ln w="28575">
            <a:solidFill>
              <a:srgbClr val="FF0000"/>
            </a:solidFill>
          </a:ln>
          <a:effectLst/>
        </p:spPr>
        <p:txBody>
          <a:bodyPr wrap="square" rtlCol="0">
            <a:spAutoFit/>
          </a:bodyPr>
          <a:lstStyle/>
          <a:p>
            <a:pPr marL="342900" indent="-342900">
              <a:buAutoNum type="alphaUcPeriod"/>
            </a:pPr>
            <a:r>
              <a:rPr lang="nl-NL" sz="1400" dirty="0">
                <a:solidFill>
                  <a:srgbClr val="FF0000"/>
                </a:solidFill>
              </a:rPr>
              <a:t>een voordeeltje halen</a:t>
            </a:r>
            <a:br>
              <a:rPr lang="nl-NL" sz="1400" dirty="0">
                <a:solidFill>
                  <a:srgbClr val="FF0000"/>
                </a:solidFill>
              </a:rPr>
            </a:br>
            <a:endParaRPr lang="nl-NL" sz="1400" dirty="0">
              <a:solidFill>
                <a:srgbClr val="FF0000"/>
              </a:solidFill>
            </a:endParaRPr>
          </a:p>
          <a:p>
            <a:pPr marL="342900" indent="-342900">
              <a:buAutoNum type="alphaUcPeriod"/>
            </a:pPr>
            <a:r>
              <a:rPr lang="nl-NL" sz="1400" dirty="0">
                <a:solidFill>
                  <a:srgbClr val="FF0000"/>
                </a:solidFill>
              </a:rPr>
              <a:t>geld uitgeven voordat je het hebt verdiend</a:t>
            </a:r>
          </a:p>
          <a:p>
            <a:pPr marL="342900" indent="-342900">
              <a:buAutoNum type="alphaUcPeriod"/>
            </a:pPr>
            <a:endParaRPr lang="nl-NL" sz="1400" dirty="0">
              <a:solidFill>
                <a:srgbClr val="FF0000"/>
              </a:solidFill>
            </a:endParaRPr>
          </a:p>
          <a:p>
            <a:pPr marL="342900" indent="-342900">
              <a:buAutoNum type="alphaUcPeriod"/>
            </a:pPr>
            <a:r>
              <a:rPr lang="nl-NL" sz="1400" dirty="0">
                <a:solidFill>
                  <a:srgbClr val="FF0000"/>
                </a:solidFill>
              </a:rPr>
              <a:t>een goede afspraak maken</a:t>
            </a:r>
          </a:p>
          <a:p>
            <a:endParaRPr lang="nl-NL" sz="1400" dirty="0">
              <a:solidFill>
                <a:srgbClr val="FF0000"/>
              </a:solidFill>
            </a:endParaRPr>
          </a:p>
        </p:txBody>
      </p:sp>
      <p:pic>
        <p:nvPicPr>
          <p:cNvPr id="3" name="Opgenomen geluid">
            <a:hlinkClick r:id="" action="ppaction://media"/>
            <a:extLst>
              <a:ext uri="{FF2B5EF4-FFF2-40B4-BE49-F238E27FC236}">
                <a16:creationId xmlns:a16="http://schemas.microsoft.com/office/drawing/2014/main" id="{779D25D2-36EC-4CC1-9011-6D6F550A07BC}"/>
              </a:ext>
            </a:extLst>
          </p:cNvPr>
          <p:cNvPicPr>
            <a:picLocks noChangeAspect="1"/>
          </p:cNvPicPr>
          <p:nvPr>
            <a:audioFile r:link="rId1"/>
            <p:extLst>
              <p:ext uri="{DAA4B4D4-6D71-4841-9C94-3DE7FCFB9230}">
                <p14:media xmlns:p14="http://schemas.microsoft.com/office/powerpoint/2010/main" r:embed="rId2">
                  <p14:trim end="9330.807199999999"/>
                </p14:media>
              </p:ext>
            </p:extLst>
          </p:nvPr>
        </p:nvPicPr>
        <p:blipFill>
          <a:blip r:embed="rId8"/>
          <a:stretch>
            <a:fillRect/>
          </a:stretch>
        </p:blipFill>
        <p:spPr>
          <a:xfrm>
            <a:off x="3912939" y="549980"/>
            <a:ext cx="487363" cy="487363"/>
          </a:xfrm>
          <a:prstGeom prst="rect">
            <a:avLst/>
          </a:prstGeom>
        </p:spPr>
      </p:pic>
    </p:spTree>
    <p:extLst>
      <p:ext uri="{BB962C8B-B14F-4D97-AF65-F5344CB8AC3E}">
        <p14:creationId xmlns:p14="http://schemas.microsoft.com/office/powerpoint/2010/main" val="313614021"/>
      </p:ext>
    </p:extLst>
  </p:cSld>
  <p:clrMapOvr>
    <a:masterClrMapping/>
  </p:clrMapOvr>
  <mc:AlternateContent xmlns:mc="http://schemas.openxmlformats.org/markup-compatibility/2006" xmlns:p14="http://schemas.microsoft.com/office/powerpoint/2010/main">
    <mc:Choice Requires="p14">
      <p:transition spd="slow" p14:dur="2000" advTm="40949"/>
    </mc:Choice>
    <mc:Fallback xmlns="">
      <p:transition spd="slow" advTm="4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3" objId="3"/>
        <p14:stopEvt time="37131"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3D4B2-9C7F-4F6F-9984-DDE16886E410}"/>
              </a:ext>
            </a:extLst>
          </p:cNvPr>
          <p:cNvSpPr>
            <a:spLocks noGrp="1"/>
          </p:cNvSpPr>
          <p:nvPr>
            <p:ph type="title"/>
          </p:nvPr>
        </p:nvSpPr>
        <p:spPr/>
        <p:txBody>
          <a:bodyPr>
            <a:normAutofit/>
          </a:bodyPr>
          <a:lstStyle/>
          <a:p>
            <a:br>
              <a:rPr lang="nl-NL" dirty="0"/>
            </a:br>
            <a:endParaRPr lang="nl-NL" dirty="0"/>
          </a:p>
        </p:txBody>
      </p:sp>
      <p:pic>
        <p:nvPicPr>
          <p:cNvPr id="9" name="Tijdelijke aanduiding voor inhoud 8">
            <a:extLst>
              <a:ext uri="{FF2B5EF4-FFF2-40B4-BE49-F238E27FC236}">
                <a16:creationId xmlns:a16="http://schemas.microsoft.com/office/drawing/2014/main" id="{CE050DF4-77EC-47E8-A695-000B4D428B1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1202" t="18331" r="32102" b="14663"/>
          <a:stretch/>
        </p:blipFill>
        <p:spPr>
          <a:xfrm>
            <a:off x="676821" y="365126"/>
            <a:ext cx="2571188" cy="253175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Afbeelding 10">
            <a:extLst>
              <a:ext uri="{FF2B5EF4-FFF2-40B4-BE49-F238E27FC236}">
                <a16:creationId xmlns:a16="http://schemas.microsoft.com/office/drawing/2014/main" id="{CD966259-A012-4CE5-83F2-0B0EA181FC2E}"/>
              </a:ext>
            </a:extLst>
          </p:cNvPr>
          <p:cNvPicPr>
            <a:picLocks noChangeAspect="1"/>
          </p:cNvPicPr>
          <p:nvPr/>
        </p:nvPicPr>
        <p:blipFill rotWithShape="1">
          <a:blip r:embed="rId5">
            <a:extLst>
              <a:ext uri="{28A0092B-C50C-407E-A947-70E740481C1C}">
                <a14:useLocalDpi xmlns:a14="http://schemas.microsoft.com/office/drawing/2010/main" val="0"/>
              </a:ext>
            </a:extLst>
          </a:blip>
          <a:srcRect l="31166" t="18269" r="32524" b="14578"/>
          <a:stretch/>
        </p:blipFill>
        <p:spPr>
          <a:xfrm>
            <a:off x="3786793" y="389989"/>
            <a:ext cx="2478196" cy="247157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Tekstvak 11">
            <a:extLst>
              <a:ext uri="{FF2B5EF4-FFF2-40B4-BE49-F238E27FC236}">
                <a16:creationId xmlns:a16="http://schemas.microsoft.com/office/drawing/2014/main" id="{220D8B9E-8676-4A5F-8986-41EC36CA067E}"/>
              </a:ext>
            </a:extLst>
          </p:cNvPr>
          <p:cNvSpPr txBox="1"/>
          <p:nvPr/>
        </p:nvSpPr>
        <p:spPr>
          <a:xfrm>
            <a:off x="2842619" y="2584559"/>
            <a:ext cx="2215255" cy="307777"/>
          </a:xfrm>
          <a:prstGeom prst="rect">
            <a:avLst/>
          </a:prstGeom>
          <a:noFill/>
        </p:spPr>
        <p:txBody>
          <a:bodyPr wrap="square" rtlCol="0">
            <a:spAutoFit/>
          </a:bodyPr>
          <a:lstStyle/>
          <a:p>
            <a:r>
              <a:rPr lang="nl-NL" sz="1400" i="1" dirty="0"/>
              <a:t>munt uit 15</a:t>
            </a:r>
            <a:r>
              <a:rPr lang="nl-NL" sz="1400" i="1" baseline="30000" dirty="0"/>
              <a:t>e </a:t>
            </a:r>
            <a:r>
              <a:rPr lang="nl-NL" sz="1400" i="1" dirty="0"/>
              <a:t>eeuw</a:t>
            </a:r>
          </a:p>
        </p:txBody>
      </p:sp>
      <p:sp>
        <p:nvSpPr>
          <p:cNvPr id="13" name="Tekstvak 12">
            <a:extLst>
              <a:ext uri="{FF2B5EF4-FFF2-40B4-BE49-F238E27FC236}">
                <a16:creationId xmlns:a16="http://schemas.microsoft.com/office/drawing/2014/main" id="{FE7CDD45-1B0A-42C6-BFDF-174E069D77AF}"/>
              </a:ext>
            </a:extLst>
          </p:cNvPr>
          <p:cNvSpPr txBox="1"/>
          <p:nvPr/>
        </p:nvSpPr>
        <p:spPr>
          <a:xfrm>
            <a:off x="921027" y="2896878"/>
            <a:ext cx="2969927" cy="369332"/>
          </a:xfrm>
          <a:prstGeom prst="rect">
            <a:avLst/>
          </a:prstGeom>
          <a:noFill/>
        </p:spPr>
        <p:txBody>
          <a:bodyPr wrap="square" rtlCol="0">
            <a:spAutoFit/>
          </a:bodyPr>
          <a:lstStyle/>
          <a:p>
            <a:r>
              <a:rPr lang="nl-NL" dirty="0"/>
              <a:t>Hertog Arnold van Egmont</a:t>
            </a:r>
          </a:p>
        </p:txBody>
      </p:sp>
      <p:sp>
        <p:nvSpPr>
          <p:cNvPr id="14" name="Tekstvak 13">
            <a:extLst>
              <a:ext uri="{FF2B5EF4-FFF2-40B4-BE49-F238E27FC236}">
                <a16:creationId xmlns:a16="http://schemas.microsoft.com/office/drawing/2014/main" id="{FBB72731-ACA0-4F96-87C2-68C9B19F537F}"/>
              </a:ext>
            </a:extLst>
          </p:cNvPr>
          <p:cNvSpPr txBox="1"/>
          <p:nvPr/>
        </p:nvSpPr>
        <p:spPr>
          <a:xfrm>
            <a:off x="3871471" y="2892336"/>
            <a:ext cx="2529873" cy="369332"/>
          </a:xfrm>
          <a:prstGeom prst="rect">
            <a:avLst/>
          </a:prstGeom>
          <a:noFill/>
        </p:spPr>
        <p:txBody>
          <a:bodyPr wrap="square" rtlCol="0">
            <a:spAutoFit/>
          </a:bodyPr>
          <a:lstStyle/>
          <a:p>
            <a:r>
              <a:rPr lang="nl-NL" dirty="0"/>
              <a:t>wapen van Gelderland</a:t>
            </a:r>
          </a:p>
        </p:txBody>
      </p:sp>
      <p:pic>
        <p:nvPicPr>
          <p:cNvPr id="16" name="Afbeelding 15">
            <a:extLst>
              <a:ext uri="{FF2B5EF4-FFF2-40B4-BE49-F238E27FC236}">
                <a16:creationId xmlns:a16="http://schemas.microsoft.com/office/drawing/2014/main" id="{01D54F31-7AF3-406A-AB90-E745ED7BFE38}"/>
              </a:ext>
            </a:extLst>
          </p:cNvPr>
          <p:cNvPicPr>
            <a:picLocks noChangeAspect="1"/>
          </p:cNvPicPr>
          <p:nvPr/>
        </p:nvPicPr>
        <p:blipFill rotWithShape="1">
          <a:blip r:embed="rId6">
            <a:extLst>
              <a:ext uri="{28A0092B-C50C-407E-A947-70E740481C1C}">
                <a14:useLocalDpi xmlns:a14="http://schemas.microsoft.com/office/drawing/2010/main" val="0"/>
              </a:ext>
            </a:extLst>
          </a:blip>
          <a:srcRect l="30480" t="18324" r="32472" b="11091"/>
          <a:stretch/>
        </p:blipFill>
        <p:spPr>
          <a:xfrm>
            <a:off x="599926" y="3429000"/>
            <a:ext cx="2648083" cy="272077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 name="Tekstvak 16">
            <a:extLst>
              <a:ext uri="{FF2B5EF4-FFF2-40B4-BE49-F238E27FC236}">
                <a16:creationId xmlns:a16="http://schemas.microsoft.com/office/drawing/2014/main" id="{648032F5-5D30-40D5-B8A2-624B0C2B60C4}"/>
              </a:ext>
            </a:extLst>
          </p:cNvPr>
          <p:cNvSpPr txBox="1"/>
          <p:nvPr/>
        </p:nvSpPr>
        <p:spPr>
          <a:xfrm>
            <a:off x="599926" y="6123542"/>
            <a:ext cx="2969927" cy="369332"/>
          </a:xfrm>
          <a:prstGeom prst="rect">
            <a:avLst/>
          </a:prstGeom>
          <a:noFill/>
        </p:spPr>
        <p:txBody>
          <a:bodyPr wrap="square" rtlCol="0">
            <a:spAutoFit/>
          </a:bodyPr>
          <a:lstStyle/>
          <a:p>
            <a:r>
              <a:rPr lang="nl-NL" dirty="0"/>
              <a:t>Hertog Karel van Egmont</a:t>
            </a:r>
          </a:p>
        </p:txBody>
      </p:sp>
      <p:pic>
        <p:nvPicPr>
          <p:cNvPr id="19" name="Afbeelding 18">
            <a:extLst>
              <a:ext uri="{FF2B5EF4-FFF2-40B4-BE49-F238E27FC236}">
                <a16:creationId xmlns:a16="http://schemas.microsoft.com/office/drawing/2014/main" id="{79387B11-446E-400D-B870-BAA299CB7BCE}"/>
              </a:ext>
            </a:extLst>
          </p:cNvPr>
          <p:cNvPicPr>
            <a:picLocks noChangeAspect="1"/>
          </p:cNvPicPr>
          <p:nvPr/>
        </p:nvPicPr>
        <p:blipFill rotWithShape="1">
          <a:blip r:embed="rId7">
            <a:extLst>
              <a:ext uri="{28A0092B-C50C-407E-A947-70E740481C1C}">
                <a14:useLocalDpi xmlns:a14="http://schemas.microsoft.com/office/drawing/2010/main" val="0"/>
              </a:ext>
            </a:extLst>
          </a:blip>
          <a:srcRect l="30860" t="18049" r="31828" b="11866"/>
          <a:stretch/>
        </p:blipFill>
        <p:spPr>
          <a:xfrm>
            <a:off x="3793397" y="3347588"/>
            <a:ext cx="2686020" cy="272077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0" name="Tekstvak 19">
            <a:extLst>
              <a:ext uri="{FF2B5EF4-FFF2-40B4-BE49-F238E27FC236}">
                <a16:creationId xmlns:a16="http://schemas.microsoft.com/office/drawing/2014/main" id="{4E3EC600-8232-47F3-82C6-DFCDE357589D}"/>
              </a:ext>
            </a:extLst>
          </p:cNvPr>
          <p:cNvSpPr txBox="1"/>
          <p:nvPr/>
        </p:nvSpPr>
        <p:spPr>
          <a:xfrm>
            <a:off x="2779143" y="5841964"/>
            <a:ext cx="2215255" cy="307777"/>
          </a:xfrm>
          <a:prstGeom prst="rect">
            <a:avLst/>
          </a:prstGeom>
          <a:noFill/>
        </p:spPr>
        <p:txBody>
          <a:bodyPr wrap="square" rtlCol="0">
            <a:spAutoFit/>
          </a:bodyPr>
          <a:lstStyle/>
          <a:p>
            <a:r>
              <a:rPr lang="nl-NL" sz="1400" i="1" dirty="0"/>
              <a:t>munt uit 16</a:t>
            </a:r>
            <a:r>
              <a:rPr lang="nl-NL" sz="1400" i="1" baseline="30000" dirty="0"/>
              <a:t>e </a:t>
            </a:r>
            <a:r>
              <a:rPr lang="nl-NL" sz="1400" i="1" dirty="0"/>
              <a:t>eeuw</a:t>
            </a:r>
          </a:p>
        </p:txBody>
      </p:sp>
      <p:sp>
        <p:nvSpPr>
          <p:cNvPr id="21" name="Tekstvak 20">
            <a:extLst>
              <a:ext uri="{FF2B5EF4-FFF2-40B4-BE49-F238E27FC236}">
                <a16:creationId xmlns:a16="http://schemas.microsoft.com/office/drawing/2014/main" id="{BD2E1141-96ED-4C48-BAE0-EFC660189E23}"/>
              </a:ext>
            </a:extLst>
          </p:cNvPr>
          <p:cNvSpPr txBox="1"/>
          <p:nvPr/>
        </p:nvSpPr>
        <p:spPr>
          <a:xfrm>
            <a:off x="3794617" y="6121587"/>
            <a:ext cx="2529873" cy="369332"/>
          </a:xfrm>
          <a:prstGeom prst="rect">
            <a:avLst/>
          </a:prstGeom>
          <a:noFill/>
        </p:spPr>
        <p:txBody>
          <a:bodyPr wrap="square" rtlCol="0">
            <a:spAutoFit/>
          </a:bodyPr>
          <a:lstStyle/>
          <a:p>
            <a:r>
              <a:rPr lang="nl-NL" dirty="0"/>
              <a:t>wapen van Gelderland</a:t>
            </a:r>
          </a:p>
        </p:txBody>
      </p:sp>
      <p:pic>
        <p:nvPicPr>
          <p:cNvPr id="24" name="Afbeelding 23">
            <a:extLst>
              <a:ext uri="{FF2B5EF4-FFF2-40B4-BE49-F238E27FC236}">
                <a16:creationId xmlns:a16="http://schemas.microsoft.com/office/drawing/2014/main" id="{742C6181-987A-44BF-913B-00846D046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2380" y="625669"/>
            <a:ext cx="3066430" cy="6314951"/>
          </a:xfrm>
          <a:prstGeom prst="rect">
            <a:avLst/>
          </a:prstGeom>
        </p:spPr>
      </p:pic>
      <p:sp>
        <p:nvSpPr>
          <p:cNvPr id="25" name="Tekstvak 24">
            <a:extLst>
              <a:ext uri="{FF2B5EF4-FFF2-40B4-BE49-F238E27FC236}">
                <a16:creationId xmlns:a16="http://schemas.microsoft.com/office/drawing/2014/main" id="{40C0A853-42D4-414F-A244-172DF1B86C9F}"/>
              </a:ext>
            </a:extLst>
          </p:cNvPr>
          <p:cNvSpPr txBox="1"/>
          <p:nvPr/>
        </p:nvSpPr>
        <p:spPr>
          <a:xfrm>
            <a:off x="5981091" y="279206"/>
            <a:ext cx="2855732" cy="374571"/>
          </a:xfrm>
          <a:prstGeom prst="wedgeRoundRectCallout">
            <a:avLst>
              <a:gd name="adj1" fmla="val -247"/>
              <a:gd name="adj2" fmla="val 155983"/>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hlinkClick r:id="rId9"/>
              </a:rPr>
              <a:t>Kijk</a:t>
            </a:r>
            <a:r>
              <a:rPr lang="nl-NL" sz="1600" dirty="0">
                <a:solidFill>
                  <a:srgbClr val="FF0000"/>
                </a:solidFill>
              </a:rPr>
              <a:t> waar ik sta in de stad</a:t>
            </a:r>
          </a:p>
        </p:txBody>
      </p:sp>
      <p:pic>
        <p:nvPicPr>
          <p:cNvPr id="15" name="Opgenomen geluid">
            <a:hlinkClick r:id="" action="ppaction://media"/>
            <a:extLst>
              <a:ext uri="{FF2B5EF4-FFF2-40B4-BE49-F238E27FC236}">
                <a16:creationId xmlns:a16="http://schemas.microsoft.com/office/drawing/2014/main" id="{711A32D4-66A3-4CB2-9BC5-AEFA925F7F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22895" y="5824681"/>
            <a:ext cx="487363" cy="487363"/>
          </a:xfrm>
          <a:prstGeom prst="rect">
            <a:avLst/>
          </a:prstGeom>
        </p:spPr>
      </p:pic>
    </p:spTree>
    <p:extLst>
      <p:ext uri="{BB962C8B-B14F-4D97-AF65-F5344CB8AC3E}">
        <p14:creationId xmlns:p14="http://schemas.microsoft.com/office/powerpoint/2010/main" val="1164011073"/>
      </p:ext>
    </p:extLst>
  </p:cSld>
  <p:clrMapOvr>
    <a:masterClrMapping/>
  </p:clrMapOvr>
  <mc:AlternateContent xmlns:mc="http://schemas.openxmlformats.org/markup-compatibility/2006" xmlns:p14="http://schemas.microsoft.com/office/powerpoint/2010/main">
    <mc:Choice Requires="p14">
      <p:transition spd="slow" p14:dur="2000" advTm="36262"/>
    </mc:Choice>
    <mc:Fallback xmlns="">
      <p:transition spd="slow" advTm="3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1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208" objId="15"/>
        <p14:stopEvt time="32996" objId="1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2CB84D-8682-4071-9A08-B1FAA6B06178}"/>
              </a:ext>
            </a:extLst>
          </p:cNvPr>
          <p:cNvSpPr>
            <a:spLocks noGrp="1"/>
          </p:cNvSpPr>
          <p:nvPr>
            <p:ph type="title"/>
          </p:nvPr>
        </p:nvSpPr>
        <p:spPr>
          <a:xfrm>
            <a:off x="569517" y="3211309"/>
            <a:ext cx="1975098" cy="601839"/>
          </a:xfrm>
        </p:spPr>
        <p:txBody>
          <a:bodyPr>
            <a:noAutofit/>
          </a:bodyPr>
          <a:lstStyle/>
          <a:p>
            <a:r>
              <a:rPr lang="nl-NL" sz="1400" dirty="0"/>
              <a:t>1 gulden  1848-1948</a:t>
            </a:r>
            <a:br>
              <a:rPr lang="nl-NL" sz="1400" dirty="0"/>
            </a:br>
            <a:r>
              <a:rPr lang="nl-NL" sz="1400" dirty="0"/>
              <a:t>koningin Wilhelmina</a:t>
            </a:r>
          </a:p>
        </p:txBody>
      </p:sp>
      <p:pic>
        <p:nvPicPr>
          <p:cNvPr id="1026" name="Picture 2" descr="Afbeeldingsresultaat voor munten 20e eeuw nederland">
            <a:extLst>
              <a:ext uri="{FF2B5EF4-FFF2-40B4-BE49-F238E27FC236}">
                <a16:creationId xmlns:a16="http://schemas.microsoft.com/office/drawing/2014/main" id="{51274FA5-D290-4EF8-915D-A51ABC2B8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409" y="1318066"/>
            <a:ext cx="1894230" cy="1894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wilhemina gulden">
            <a:extLst>
              <a:ext uri="{FF2B5EF4-FFF2-40B4-BE49-F238E27FC236}">
                <a16:creationId xmlns:a16="http://schemas.microsoft.com/office/drawing/2014/main" id="{20F9A703-06E4-430B-AC20-58AC6C7F9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4" y="1226130"/>
            <a:ext cx="2119642" cy="21196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F92B46-16F6-4804-BD0F-26682B231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555" y="1102846"/>
            <a:ext cx="2146021" cy="23662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euro willem alexander">
            <a:extLst>
              <a:ext uri="{FF2B5EF4-FFF2-40B4-BE49-F238E27FC236}">
                <a16:creationId xmlns:a16="http://schemas.microsoft.com/office/drawing/2014/main" id="{870C90E0-D29E-4269-B29D-BAF8A9C563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2205" y="1276525"/>
            <a:ext cx="1935771" cy="1935771"/>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a:extLst>
              <a:ext uri="{FF2B5EF4-FFF2-40B4-BE49-F238E27FC236}">
                <a16:creationId xmlns:a16="http://schemas.microsoft.com/office/drawing/2014/main" id="{ED620CD9-F308-4C44-B051-5CB156F5500A}"/>
              </a:ext>
            </a:extLst>
          </p:cNvPr>
          <p:cNvSpPr txBox="1">
            <a:spLocks/>
          </p:cNvSpPr>
          <p:nvPr/>
        </p:nvSpPr>
        <p:spPr>
          <a:xfrm>
            <a:off x="2697586" y="3213773"/>
            <a:ext cx="1975098" cy="511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400" dirty="0"/>
              <a:t>1 gulden 1948-1980</a:t>
            </a:r>
            <a:br>
              <a:rPr lang="nl-NL" sz="1400" dirty="0"/>
            </a:br>
            <a:r>
              <a:rPr lang="nl-NL" sz="1400" dirty="0"/>
              <a:t>koningin Juliana</a:t>
            </a:r>
          </a:p>
        </p:txBody>
      </p:sp>
      <p:sp>
        <p:nvSpPr>
          <p:cNvPr id="20" name="Titel 1">
            <a:extLst>
              <a:ext uri="{FF2B5EF4-FFF2-40B4-BE49-F238E27FC236}">
                <a16:creationId xmlns:a16="http://schemas.microsoft.com/office/drawing/2014/main" id="{83C4A5AA-DC21-44C3-BE11-5F7D445DC705}"/>
              </a:ext>
            </a:extLst>
          </p:cNvPr>
          <p:cNvSpPr txBox="1">
            <a:spLocks/>
          </p:cNvSpPr>
          <p:nvPr/>
        </p:nvSpPr>
        <p:spPr>
          <a:xfrm>
            <a:off x="4696590" y="3266317"/>
            <a:ext cx="1975098" cy="511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400" dirty="0"/>
              <a:t>1 gulden  1980-2013</a:t>
            </a:r>
            <a:br>
              <a:rPr lang="nl-NL" sz="1400" dirty="0"/>
            </a:br>
            <a:r>
              <a:rPr lang="nl-NL" sz="1400" dirty="0"/>
              <a:t>koningin Beatrix</a:t>
            </a:r>
          </a:p>
        </p:txBody>
      </p:sp>
      <p:sp>
        <p:nvSpPr>
          <p:cNvPr id="21" name="Titel 1">
            <a:extLst>
              <a:ext uri="{FF2B5EF4-FFF2-40B4-BE49-F238E27FC236}">
                <a16:creationId xmlns:a16="http://schemas.microsoft.com/office/drawing/2014/main" id="{FAFFB3EA-5847-4FAE-8557-DF536BFBE51B}"/>
              </a:ext>
            </a:extLst>
          </p:cNvPr>
          <p:cNvSpPr txBox="1">
            <a:spLocks/>
          </p:cNvSpPr>
          <p:nvPr/>
        </p:nvSpPr>
        <p:spPr>
          <a:xfrm>
            <a:off x="6802205" y="3227843"/>
            <a:ext cx="2146020" cy="511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400" dirty="0"/>
              <a:t>1 euro  2013-</a:t>
            </a:r>
            <a:br>
              <a:rPr lang="nl-NL" sz="1400" dirty="0"/>
            </a:br>
            <a:r>
              <a:rPr lang="nl-NL" sz="1400" dirty="0"/>
              <a:t>koning Willem Alexander</a:t>
            </a:r>
          </a:p>
        </p:txBody>
      </p:sp>
      <p:sp>
        <p:nvSpPr>
          <p:cNvPr id="22" name="Titel 1">
            <a:extLst>
              <a:ext uri="{FF2B5EF4-FFF2-40B4-BE49-F238E27FC236}">
                <a16:creationId xmlns:a16="http://schemas.microsoft.com/office/drawing/2014/main" id="{C44323FB-94EA-4E6E-BCCD-24063B7A521B}"/>
              </a:ext>
            </a:extLst>
          </p:cNvPr>
          <p:cNvSpPr txBox="1">
            <a:spLocks/>
          </p:cNvSpPr>
          <p:nvPr/>
        </p:nvSpPr>
        <p:spPr>
          <a:xfrm>
            <a:off x="403506" y="1511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Munten van Nederland</a:t>
            </a:r>
          </a:p>
        </p:txBody>
      </p:sp>
      <p:grpSp>
        <p:nvGrpSpPr>
          <p:cNvPr id="5" name="Groep 4">
            <a:extLst>
              <a:ext uri="{FF2B5EF4-FFF2-40B4-BE49-F238E27FC236}">
                <a16:creationId xmlns:a16="http://schemas.microsoft.com/office/drawing/2014/main" id="{1B3A01F0-EFF0-4E27-9922-71DF77A1EA0E}"/>
              </a:ext>
            </a:extLst>
          </p:cNvPr>
          <p:cNvGrpSpPr/>
          <p:nvPr/>
        </p:nvGrpSpPr>
        <p:grpSpPr>
          <a:xfrm>
            <a:off x="5656003" y="3925859"/>
            <a:ext cx="1935771" cy="1935771"/>
            <a:chOff x="3640744" y="4381651"/>
            <a:chExt cx="1935771" cy="1935771"/>
          </a:xfrm>
        </p:grpSpPr>
        <p:pic>
          <p:nvPicPr>
            <p:cNvPr id="23" name="Picture 14" descr="Afbeeldingsresultaat voor euro willem alexander">
              <a:extLst>
                <a:ext uri="{FF2B5EF4-FFF2-40B4-BE49-F238E27FC236}">
                  <a16:creationId xmlns:a16="http://schemas.microsoft.com/office/drawing/2014/main" id="{2E50379E-6AC0-49C5-8C61-6161200A24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744" y="4381651"/>
              <a:ext cx="1935771" cy="1935771"/>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AA5D496E-4B2F-45F3-A3B1-32AD6AE5A35F}"/>
                </a:ext>
              </a:extLst>
            </p:cNvPr>
            <p:cNvSpPr/>
            <p:nvPr/>
          </p:nvSpPr>
          <p:spPr>
            <a:xfrm>
              <a:off x="3931980" y="4669072"/>
              <a:ext cx="1353297" cy="136093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6" name="Tekstvak 25">
            <a:extLst>
              <a:ext uri="{FF2B5EF4-FFF2-40B4-BE49-F238E27FC236}">
                <a16:creationId xmlns:a16="http://schemas.microsoft.com/office/drawing/2014/main" id="{E0420086-CF98-4ED0-A8D6-127FA0BAA905}"/>
              </a:ext>
            </a:extLst>
          </p:cNvPr>
          <p:cNvSpPr txBox="1"/>
          <p:nvPr/>
        </p:nvSpPr>
        <p:spPr>
          <a:xfrm>
            <a:off x="5958948" y="135013"/>
            <a:ext cx="2570407" cy="1341656"/>
          </a:xfrm>
          <a:prstGeom prst="wedgeEllipseCallout">
            <a:avLst>
              <a:gd name="adj1" fmla="val 15155"/>
              <a:gd name="adj2" fmla="val 86889"/>
            </a:avLst>
          </a:prstGeom>
          <a:solidFill>
            <a:schemeClr val="bg2"/>
          </a:solidFill>
          <a:ln w="28575">
            <a:solidFill>
              <a:srgbClr val="FF0000"/>
            </a:solidFill>
          </a:ln>
          <a:effectLst/>
        </p:spPr>
        <p:txBody>
          <a:bodyPr wrap="square" rtlCol="0">
            <a:spAutoFit/>
          </a:bodyPr>
          <a:lstStyle/>
          <a:p>
            <a:pPr algn="ctr"/>
            <a:r>
              <a:rPr lang="nl-NL" sz="1400" dirty="0">
                <a:solidFill>
                  <a:srgbClr val="FF0000"/>
                </a:solidFill>
              </a:rPr>
              <a:t>Met welke munt betaalde je moeder toen ze net zo oud was als jij? En je opa?</a:t>
            </a:r>
          </a:p>
        </p:txBody>
      </p:sp>
      <p:pic>
        <p:nvPicPr>
          <p:cNvPr id="1042" name="Picture 18" descr="Afbeeldingsresultaat voor prinses amalia">
            <a:extLst>
              <a:ext uri="{FF2B5EF4-FFF2-40B4-BE49-F238E27FC236}">
                <a16:creationId xmlns:a16="http://schemas.microsoft.com/office/drawing/2014/main" id="{8166F83C-E770-4E49-84A6-4AD6507C01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513" t="5429" r="50924" b="52128"/>
          <a:stretch/>
        </p:blipFill>
        <p:spPr bwMode="auto">
          <a:xfrm>
            <a:off x="2929786" y="3903316"/>
            <a:ext cx="2139906" cy="22767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1" name="Titel 1">
            <a:extLst>
              <a:ext uri="{FF2B5EF4-FFF2-40B4-BE49-F238E27FC236}">
                <a16:creationId xmlns:a16="http://schemas.microsoft.com/office/drawing/2014/main" id="{2C960362-3250-4601-BE5D-00E5F6A29070}"/>
              </a:ext>
            </a:extLst>
          </p:cNvPr>
          <p:cNvSpPr txBox="1">
            <a:spLocks/>
          </p:cNvSpPr>
          <p:nvPr/>
        </p:nvSpPr>
        <p:spPr>
          <a:xfrm>
            <a:off x="5656003" y="5791974"/>
            <a:ext cx="2146020" cy="511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400" dirty="0"/>
              <a:t>1 euro  koningin Amalia</a:t>
            </a:r>
          </a:p>
        </p:txBody>
      </p:sp>
      <p:sp>
        <p:nvSpPr>
          <p:cNvPr id="33" name="Tekstvak 32">
            <a:extLst>
              <a:ext uri="{FF2B5EF4-FFF2-40B4-BE49-F238E27FC236}">
                <a16:creationId xmlns:a16="http://schemas.microsoft.com/office/drawing/2014/main" id="{67B98FB1-386B-4EB0-AB1F-B90D1B42DB0B}"/>
              </a:ext>
            </a:extLst>
          </p:cNvPr>
          <p:cNvSpPr txBox="1"/>
          <p:nvPr/>
        </p:nvSpPr>
        <p:spPr>
          <a:xfrm>
            <a:off x="334519" y="3869917"/>
            <a:ext cx="3017890" cy="1341656"/>
          </a:xfrm>
          <a:prstGeom prst="wedgeEllipseCallout">
            <a:avLst>
              <a:gd name="adj1" fmla="val 61036"/>
              <a:gd name="adj2" fmla="val 44029"/>
            </a:avLst>
          </a:prstGeom>
          <a:solidFill>
            <a:schemeClr val="bg2"/>
          </a:solidFill>
          <a:ln w="28575">
            <a:solidFill>
              <a:srgbClr val="FF0000"/>
            </a:solidFill>
          </a:ln>
          <a:effectLst/>
        </p:spPr>
        <p:txBody>
          <a:bodyPr wrap="square" rtlCol="0">
            <a:spAutoFit/>
          </a:bodyPr>
          <a:lstStyle/>
          <a:p>
            <a:pPr algn="ctr"/>
            <a:r>
              <a:rPr lang="nl-NL" sz="1400" dirty="0">
                <a:solidFill>
                  <a:srgbClr val="FF0000"/>
                </a:solidFill>
              </a:rPr>
              <a:t>Over een tijdje word ik koningin en dan kom ik </a:t>
            </a:r>
            <a:br>
              <a:rPr lang="nl-NL" sz="1400" dirty="0">
                <a:solidFill>
                  <a:srgbClr val="FF0000"/>
                </a:solidFill>
              </a:rPr>
            </a:br>
            <a:r>
              <a:rPr lang="nl-NL" sz="1400" dirty="0">
                <a:solidFill>
                  <a:srgbClr val="FF0000"/>
                </a:solidFill>
              </a:rPr>
              <a:t>ook op de euro te staan. </a:t>
            </a:r>
            <a:br>
              <a:rPr lang="nl-NL" sz="1400" dirty="0">
                <a:solidFill>
                  <a:srgbClr val="FF0000"/>
                </a:solidFill>
              </a:rPr>
            </a:br>
            <a:r>
              <a:rPr lang="nl-NL" sz="1400" dirty="0">
                <a:solidFill>
                  <a:srgbClr val="FF0000"/>
                </a:solidFill>
              </a:rPr>
              <a:t>Welke kant kijk ik dan op?</a:t>
            </a:r>
          </a:p>
        </p:txBody>
      </p:sp>
      <p:pic>
        <p:nvPicPr>
          <p:cNvPr id="3" name="Opgenomen geluid">
            <a:hlinkClick r:id="" action="ppaction://media"/>
            <a:extLst>
              <a:ext uri="{FF2B5EF4-FFF2-40B4-BE49-F238E27FC236}">
                <a16:creationId xmlns:a16="http://schemas.microsoft.com/office/drawing/2014/main" id="{835CA199-1EB0-40F4-918D-0FC6F8D0D4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5180" y="5936405"/>
            <a:ext cx="487363" cy="487363"/>
          </a:xfrm>
          <a:prstGeom prst="rect">
            <a:avLst/>
          </a:prstGeom>
        </p:spPr>
      </p:pic>
    </p:spTree>
    <p:extLst>
      <p:ext uri="{BB962C8B-B14F-4D97-AF65-F5344CB8AC3E}">
        <p14:creationId xmlns:p14="http://schemas.microsoft.com/office/powerpoint/2010/main" val="131758947"/>
      </p:ext>
    </p:extLst>
  </p:cSld>
  <p:clrMapOvr>
    <a:masterClrMapping/>
  </p:clrMapOvr>
  <mc:AlternateContent xmlns:mc="http://schemas.openxmlformats.org/markup-compatibility/2006" xmlns:p14="http://schemas.microsoft.com/office/powerpoint/2010/main">
    <mc:Choice Requires="p14">
      <p:transition spd="slow" p14:dur="2000" advTm="35223"/>
    </mc:Choice>
    <mc:Fallback xmlns="">
      <p:transition spd="slow" advTm="3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6" objId="3"/>
        <p14:stopEvt time="30703" objId="3"/>
      </p14:showEvtLst>
    </p:ext>
  </p:extLs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cb154a9-1c54-403e-ad88-42433d69fd9d">
      <Terms xmlns="http://schemas.microsoft.com/office/infopath/2007/PartnerControls"/>
    </lcf76f155ced4ddcb4097134ff3c332f>
    <TaxCatchAll xmlns="8c4f6174-6601-4840-96e9-3b2c1d47ed0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95350796A744478F9A92AC87AD6A96" ma:contentTypeVersion="17" ma:contentTypeDescription="Een nieuw document maken." ma:contentTypeScope="" ma:versionID="5a7f07c235dd2ec0bb157f7c019b93c3">
  <xsd:schema xmlns:xsd="http://www.w3.org/2001/XMLSchema" xmlns:xs="http://www.w3.org/2001/XMLSchema" xmlns:p="http://schemas.microsoft.com/office/2006/metadata/properties" xmlns:ns2="ecb154a9-1c54-403e-ad88-42433d69fd9d" xmlns:ns3="8c4f6174-6601-4840-96e9-3b2c1d47ed06" targetNamespace="http://schemas.microsoft.com/office/2006/metadata/properties" ma:root="true" ma:fieldsID="52951d0e526f778989246bb1c24f5e7f" ns2:_="" ns3:_="">
    <xsd:import namespace="ecb154a9-1c54-403e-ad88-42433d69fd9d"/>
    <xsd:import namespace="8c4f6174-6601-4840-96e9-3b2c1d47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b154a9-1c54-403e-ad88-42433d69f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0bd323f-bf2e-4a03-9a1e-ab46b79c80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f6174-6601-4840-96e9-3b2c1d47ed0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21e098c-2201-419d-aa7d-c5271b66d70a}" ma:internalName="TaxCatchAll" ma:showField="CatchAllData" ma:web="8c4f6174-6601-4840-96e9-3b2c1d47ed0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4C0AD4-94F4-4291-BCA9-3D0CD9D5A3D3}">
  <ds:schemaRefs>
    <ds:schemaRef ds:uri="http://schemas.microsoft.com/office/2006/metadata/properties"/>
    <ds:schemaRef ds:uri="http://schemas.microsoft.com/office/infopath/2007/PartnerControls"/>
    <ds:schemaRef ds:uri="ecb154a9-1c54-403e-ad88-42433d69fd9d"/>
    <ds:schemaRef ds:uri="8c4f6174-6601-4840-96e9-3b2c1d47ed06"/>
  </ds:schemaRefs>
</ds:datastoreItem>
</file>

<file path=customXml/itemProps2.xml><?xml version="1.0" encoding="utf-8"?>
<ds:datastoreItem xmlns:ds="http://schemas.openxmlformats.org/officeDocument/2006/customXml" ds:itemID="{6FC03ED5-15A8-4591-8621-9E5CE9351479}">
  <ds:schemaRefs>
    <ds:schemaRef ds:uri="http://schemas.microsoft.com/sharepoint/v3/contenttype/forms"/>
  </ds:schemaRefs>
</ds:datastoreItem>
</file>

<file path=customXml/itemProps3.xml><?xml version="1.0" encoding="utf-8"?>
<ds:datastoreItem xmlns:ds="http://schemas.openxmlformats.org/officeDocument/2006/customXml" ds:itemID="{35738D46-F2F6-4CAF-882C-2A57D6512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b154a9-1c54-403e-ad88-42433d69fd9d"/>
    <ds:schemaRef ds:uri="8c4f6174-6601-4840-96e9-3b2c1d47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TotalTime>
  <Words>615</Words>
  <Application>Microsoft Office PowerPoint</Application>
  <PresentationFormat>On-screen Show (4:3)</PresentationFormat>
  <Paragraphs>97</Paragraphs>
  <Slides>15</Slides>
  <Notes>3</Notes>
  <HiddenSlides>0</HiddenSlides>
  <MMClips>12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Kantoorthema</vt:lpstr>
      <vt:lpstr>PowerPoint Presentation</vt:lpstr>
      <vt:lpstr>PowerPoint Presentation</vt:lpstr>
      <vt:lpstr>muntenverzameling</vt:lpstr>
      <vt:lpstr>Romeinse munten</vt:lpstr>
      <vt:lpstr>Romeinse muntschat Velp</vt:lpstr>
      <vt:lpstr>Arnhemse munten</vt:lpstr>
      <vt:lpstr>De munter</vt:lpstr>
      <vt:lpstr> </vt:lpstr>
      <vt:lpstr>1 gulden  1848-1948 koningin Wilhelmina</vt:lpstr>
      <vt:lpstr>PowerPoint Presentation</vt:lpstr>
      <vt:lpstr>PowerPoint Presentation</vt:lpstr>
      <vt:lpstr>PowerPoint Presentation</vt:lpstr>
      <vt:lpstr>Plak de munten op karton of in een doosje en schrijf eronder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Romeinse haarmode</dc:title>
  <dc:creator>Doreen</dc:creator>
  <cp:lastModifiedBy>Microsoft Office-gebruiker</cp:lastModifiedBy>
  <cp:revision>110</cp:revision>
  <dcterms:created xsi:type="dcterms:W3CDTF">2019-11-11T15:50:03Z</dcterms:created>
  <dcterms:modified xsi:type="dcterms:W3CDTF">2024-02-22T08:35:08Z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0x010100CD95350796A744478F9A92AC87AD6A96</vt:lpwstr>
  </property>
</Properties>
</file>